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63" r:id="rId5"/>
    <p:sldId id="261" r:id="rId6"/>
    <p:sldId id="268" r:id="rId7"/>
    <p:sldId id="273" r:id="rId8"/>
    <p:sldId id="275" r:id="rId9"/>
    <p:sldId id="269" r:id="rId10"/>
    <p:sldId id="264" r:id="rId11"/>
    <p:sldId id="265" r:id="rId12"/>
    <p:sldId id="267" r:id="rId13"/>
    <p:sldId id="278" r:id="rId14"/>
    <p:sldId id="279" r:id="rId15"/>
    <p:sldId id="280" r:id="rId16"/>
    <p:sldId id="281" r:id="rId17"/>
    <p:sldId id="262" r:id="rId18"/>
    <p:sldId id="282" r:id="rId19"/>
    <p:sldId id="283" r:id="rId20"/>
    <p:sldId id="284" r:id="rId21"/>
    <p:sldId id="285" r:id="rId22"/>
    <p:sldId id="286" r:id="rId23"/>
    <p:sldId id="271" r:id="rId24"/>
    <p:sldId id="259" r:id="rId25"/>
    <p:sldId id="289" r:id="rId26"/>
    <p:sldId id="288" r:id="rId27"/>
    <p:sldId id="287" r:id="rId28"/>
    <p:sldId id="290" r:id="rId29"/>
    <p:sldId id="260" r:id="rId30"/>
    <p:sldId id="27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7" autoAdjust="0"/>
    <p:restoredTop sz="94660"/>
  </p:normalViewPr>
  <p:slideViewPr>
    <p:cSldViewPr snapToGrid="0">
      <p:cViewPr>
        <p:scale>
          <a:sx n="78" d="100"/>
          <a:sy n="78" d="100"/>
        </p:scale>
        <p:origin x="-252" y="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11/4/2021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dirty="0"/>
              <a:t>11/4/2021</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11/4/2021</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11/4/2021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ik.com/vectors/background"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zonesofregulation.com/index.html" TargetMode="External"/><Relationship Id="rId2" Type="http://schemas.openxmlformats.org/officeDocument/2006/relationships/hyperlink" Target="https://www.5pointscale.com/" TargetMode="External"/><Relationship Id="rId1" Type="http://schemas.openxmlformats.org/officeDocument/2006/relationships/slideLayout" Target="../slideLayouts/slideLayout2.xml"/><Relationship Id="rId4" Type="http://schemas.openxmlformats.org/officeDocument/2006/relationships/hyperlink" Target="https://www.kelly-mahler.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freepik.com/vectors/backgroun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318" y="249382"/>
            <a:ext cx="9493827" cy="6329218"/>
          </a:xfrm>
          <a:prstGeom prst="rect">
            <a:avLst/>
          </a:prstGeom>
        </p:spPr>
      </p:pic>
      <p:sp>
        <p:nvSpPr>
          <p:cNvPr id="2" name="Title 1"/>
          <p:cNvSpPr>
            <a:spLocks noGrp="1"/>
          </p:cNvSpPr>
          <p:nvPr>
            <p:ph type="ctrTitle"/>
          </p:nvPr>
        </p:nvSpPr>
        <p:spPr/>
        <p:txBody>
          <a:bodyPr/>
          <a:lstStyle/>
          <a:p>
            <a:r>
              <a:rPr lang="en-US" dirty="0" smtClean="0"/>
              <a:t>Self-Regulation:</a:t>
            </a:r>
            <a:br>
              <a:rPr lang="en-US" dirty="0" smtClean="0"/>
            </a:br>
            <a:r>
              <a:rPr lang="en-US" i="1" dirty="0" smtClean="0"/>
              <a:t>An individualized Journey</a:t>
            </a:r>
            <a:endParaRPr lang="en-US" i="1" dirty="0"/>
          </a:p>
        </p:txBody>
      </p:sp>
      <p:sp>
        <p:nvSpPr>
          <p:cNvPr id="3" name="Subtitle 2"/>
          <p:cNvSpPr>
            <a:spLocks noGrp="1"/>
          </p:cNvSpPr>
          <p:nvPr>
            <p:ph type="subTitle" idx="1"/>
          </p:nvPr>
        </p:nvSpPr>
        <p:spPr>
          <a:solidFill>
            <a:schemeClr val="tx1">
              <a:lumMod val="75000"/>
            </a:schemeClr>
          </a:solidFill>
        </p:spPr>
        <p:txBody>
          <a:bodyPr>
            <a:normAutofit lnSpcReduction="10000"/>
          </a:bodyPr>
          <a:lstStyle/>
          <a:p>
            <a:r>
              <a:rPr lang="en-US" dirty="0" smtClean="0"/>
              <a:t>Elizabeth (Liz) Delsandro, MS., CCC-SLP</a:t>
            </a:r>
          </a:p>
          <a:p>
            <a:r>
              <a:rPr lang="en-US" dirty="0" smtClean="0"/>
              <a:t>Autism Society of Iowa Fall Conference</a:t>
            </a:r>
          </a:p>
          <a:p>
            <a:r>
              <a:rPr lang="en-US" dirty="0" smtClean="0"/>
              <a:t>November 5, 2021</a:t>
            </a:r>
          </a:p>
          <a:p>
            <a:endParaRPr lang="en-US" dirty="0"/>
          </a:p>
        </p:txBody>
      </p:sp>
      <p:sp>
        <p:nvSpPr>
          <p:cNvPr id="5" name="Rectangle 4"/>
          <p:cNvSpPr/>
          <p:nvPr/>
        </p:nvSpPr>
        <p:spPr>
          <a:xfrm>
            <a:off x="1520407" y="6209268"/>
            <a:ext cx="4440639" cy="369332"/>
          </a:xfrm>
          <a:prstGeom prst="rect">
            <a:avLst/>
          </a:prstGeom>
        </p:spPr>
        <p:txBody>
          <a:bodyPr wrap="none">
            <a:spAutoFit/>
          </a:bodyPr>
          <a:lstStyle/>
          <a:p>
            <a:r>
              <a:rPr lang="en-US" dirty="0">
                <a:hlinkClick r:id="rId3"/>
              </a:rPr>
              <a:t>https://www.freepik.com/vectors/background</a:t>
            </a:r>
            <a:r>
              <a:rPr lang="en-US" dirty="0"/>
              <a:t> </a:t>
            </a:r>
          </a:p>
        </p:txBody>
      </p:sp>
    </p:spTree>
    <p:extLst>
      <p:ext uri="{BB962C8B-B14F-4D97-AF65-F5344CB8AC3E}">
        <p14:creationId xmlns:p14="http://schemas.microsoft.com/office/powerpoint/2010/main" val="1205747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718" y="170365"/>
            <a:ext cx="7729728" cy="1188720"/>
          </a:xfrm>
        </p:spPr>
        <p:txBody>
          <a:bodyPr/>
          <a:lstStyle/>
          <a:p>
            <a:r>
              <a:rPr lang="en-US" dirty="0" smtClean="0"/>
              <a:t>Highlighting Some of </a:t>
            </a:r>
            <a:br>
              <a:rPr lang="en-US" dirty="0" smtClean="0"/>
            </a:br>
            <a:r>
              <a:rPr lang="en-US" dirty="0" smtClean="0"/>
              <a:t>Maslow’s Hierarchy of Needs</a:t>
            </a:r>
            <a:endParaRPr lang="en-US" dirty="0"/>
          </a:p>
        </p:txBody>
      </p:sp>
      <p:sp>
        <p:nvSpPr>
          <p:cNvPr id="4" name="TextBox 3"/>
          <p:cNvSpPr txBox="1"/>
          <p:nvPr/>
        </p:nvSpPr>
        <p:spPr>
          <a:xfrm>
            <a:off x="267855" y="5719330"/>
            <a:ext cx="11379200" cy="1015663"/>
          </a:xfrm>
          <a:prstGeom prst="rect">
            <a:avLst/>
          </a:prstGeom>
          <a:solidFill>
            <a:schemeClr val="accent1">
              <a:lumMod val="75000"/>
            </a:schemeClr>
          </a:solidFill>
        </p:spPr>
        <p:txBody>
          <a:bodyPr wrap="square" rtlCol="0">
            <a:spAutoFit/>
          </a:bodyPr>
          <a:lstStyle/>
          <a:p>
            <a:pPr algn="ctr"/>
            <a:r>
              <a:rPr lang="en-US" sz="3600" dirty="0" smtClean="0"/>
              <a:t>Physiological Needs</a:t>
            </a:r>
          </a:p>
          <a:p>
            <a:pPr algn="ctr"/>
            <a:r>
              <a:rPr lang="en-US" sz="2400" i="1" dirty="0"/>
              <a:t>S</a:t>
            </a:r>
            <a:r>
              <a:rPr lang="en-US" sz="2400" i="1" dirty="0" smtClean="0"/>
              <a:t>helter, food, sleep</a:t>
            </a:r>
            <a:endParaRPr lang="en-US" sz="2000" i="1" dirty="0"/>
          </a:p>
        </p:txBody>
      </p:sp>
      <p:sp>
        <p:nvSpPr>
          <p:cNvPr id="5" name="TextBox 4"/>
          <p:cNvSpPr txBox="1"/>
          <p:nvPr/>
        </p:nvSpPr>
        <p:spPr>
          <a:xfrm>
            <a:off x="532522" y="4703667"/>
            <a:ext cx="10575636" cy="1015663"/>
          </a:xfrm>
          <a:prstGeom prst="rect">
            <a:avLst/>
          </a:prstGeom>
          <a:solidFill>
            <a:schemeClr val="accent1">
              <a:lumMod val="60000"/>
              <a:lumOff val="40000"/>
            </a:schemeClr>
          </a:solidFill>
        </p:spPr>
        <p:txBody>
          <a:bodyPr wrap="square" rtlCol="0">
            <a:spAutoFit/>
          </a:bodyPr>
          <a:lstStyle/>
          <a:p>
            <a:pPr algn="ctr"/>
            <a:r>
              <a:rPr lang="en-US" sz="3600" dirty="0" smtClean="0"/>
              <a:t>Safety Needs</a:t>
            </a:r>
          </a:p>
          <a:p>
            <a:pPr algn="ctr"/>
            <a:r>
              <a:rPr lang="en-US" sz="2400" i="1" dirty="0" smtClean="0"/>
              <a:t>Health and wellness</a:t>
            </a:r>
            <a:endParaRPr lang="en-US" sz="2000" i="1" dirty="0"/>
          </a:p>
        </p:txBody>
      </p:sp>
      <p:sp>
        <p:nvSpPr>
          <p:cNvPr id="6" name="TextBox 5"/>
          <p:cNvSpPr txBox="1"/>
          <p:nvPr/>
        </p:nvSpPr>
        <p:spPr>
          <a:xfrm>
            <a:off x="1477817" y="3679901"/>
            <a:ext cx="8829965" cy="1015663"/>
          </a:xfrm>
          <a:prstGeom prst="rect">
            <a:avLst/>
          </a:prstGeom>
          <a:solidFill>
            <a:schemeClr val="accent1">
              <a:lumMod val="40000"/>
              <a:lumOff val="60000"/>
            </a:schemeClr>
          </a:solidFill>
        </p:spPr>
        <p:txBody>
          <a:bodyPr wrap="square" rtlCol="0">
            <a:spAutoFit/>
          </a:bodyPr>
          <a:lstStyle/>
          <a:p>
            <a:pPr algn="ctr"/>
            <a:r>
              <a:rPr lang="en-US" sz="3600" dirty="0" smtClean="0"/>
              <a:t>Love and Belonging</a:t>
            </a:r>
          </a:p>
          <a:p>
            <a:pPr algn="ctr"/>
            <a:r>
              <a:rPr lang="en-US" sz="2400" i="1" dirty="0" smtClean="0"/>
              <a:t>Family and sense of connection</a:t>
            </a:r>
            <a:endParaRPr lang="en-US" sz="2000" i="1" dirty="0"/>
          </a:p>
        </p:txBody>
      </p:sp>
      <p:sp>
        <p:nvSpPr>
          <p:cNvPr id="7" name="TextBox 6"/>
          <p:cNvSpPr txBox="1"/>
          <p:nvPr/>
        </p:nvSpPr>
        <p:spPr>
          <a:xfrm>
            <a:off x="2175718" y="2672341"/>
            <a:ext cx="7410426" cy="1015663"/>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algn="ctr"/>
            <a:r>
              <a:rPr lang="en-US" sz="3600" dirty="0" smtClean="0"/>
              <a:t>Esteem</a:t>
            </a:r>
          </a:p>
          <a:p>
            <a:pPr algn="ctr"/>
            <a:r>
              <a:rPr lang="en-US" sz="2400" i="1" dirty="0" smtClean="0"/>
              <a:t>Self-esteem, respect, recognition, freedom</a:t>
            </a:r>
            <a:endParaRPr lang="en-US" sz="2000" i="1" dirty="0"/>
          </a:p>
        </p:txBody>
      </p:sp>
      <p:sp>
        <p:nvSpPr>
          <p:cNvPr id="8" name="TextBox 7"/>
          <p:cNvSpPr txBox="1"/>
          <p:nvPr/>
        </p:nvSpPr>
        <p:spPr>
          <a:xfrm>
            <a:off x="2984371" y="1695977"/>
            <a:ext cx="5671937" cy="1015663"/>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pPr algn="ctr"/>
            <a:r>
              <a:rPr lang="en-US" sz="3600" dirty="0" smtClean="0"/>
              <a:t>Self-actualization</a:t>
            </a:r>
          </a:p>
          <a:p>
            <a:pPr algn="ctr"/>
            <a:r>
              <a:rPr lang="en-US" sz="2400" i="1" dirty="0" smtClean="0"/>
              <a:t>The desire to become the most that one can be</a:t>
            </a:r>
            <a:endParaRPr lang="en-US" sz="2000" i="1" dirty="0" smtClean="0"/>
          </a:p>
        </p:txBody>
      </p:sp>
    </p:spTree>
    <p:extLst>
      <p:ext uri="{BB962C8B-B14F-4D97-AF65-F5344CB8AC3E}">
        <p14:creationId xmlns:p14="http://schemas.microsoft.com/office/powerpoint/2010/main" val="2455047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964692"/>
            <a:ext cx="9162472" cy="1188720"/>
          </a:xfrm>
        </p:spPr>
        <p:txBody>
          <a:bodyPr>
            <a:normAutofit/>
          </a:bodyPr>
          <a:lstStyle/>
          <a:p>
            <a:r>
              <a:rPr lang="en-US" dirty="0" smtClean="0"/>
              <a:t>Questions to Ask</a:t>
            </a:r>
            <a:br>
              <a:rPr lang="en-US" dirty="0" smtClean="0"/>
            </a:br>
            <a:r>
              <a:rPr lang="en-US" i="1" dirty="0" smtClean="0"/>
              <a:t>Related to Maslow’s </a:t>
            </a:r>
            <a:r>
              <a:rPr lang="en-US" i="1" dirty="0" err="1" smtClean="0"/>
              <a:t>Heirarchy</a:t>
            </a:r>
            <a:r>
              <a:rPr lang="en-US" i="1" dirty="0" smtClean="0"/>
              <a:t> of Needs</a:t>
            </a:r>
            <a:endParaRPr lang="en-US" i="1" dirty="0"/>
          </a:p>
        </p:txBody>
      </p:sp>
      <p:sp>
        <p:nvSpPr>
          <p:cNvPr id="3" name="Content Placeholder 2"/>
          <p:cNvSpPr>
            <a:spLocks noGrp="1"/>
          </p:cNvSpPr>
          <p:nvPr>
            <p:ph idx="1"/>
          </p:nvPr>
        </p:nvSpPr>
        <p:spPr>
          <a:xfrm>
            <a:off x="3607355" y="2545680"/>
            <a:ext cx="7729728" cy="4219956"/>
          </a:xfrm>
        </p:spPr>
        <p:txBody>
          <a:bodyPr>
            <a:normAutofit fontScale="55000" lnSpcReduction="20000"/>
          </a:bodyPr>
          <a:lstStyle/>
          <a:p>
            <a:r>
              <a:rPr lang="en-US" sz="4000" dirty="0" smtClean="0"/>
              <a:t>Is the individual getting sleep?</a:t>
            </a:r>
          </a:p>
          <a:p>
            <a:r>
              <a:rPr lang="en-US" sz="4000" dirty="0" smtClean="0"/>
              <a:t>Is the individual eating well?</a:t>
            </a:r>
          </a:p>
          <a:p>
            <a:r>
              <a:rPr lang="en-US" sz="4000" dirty="0" smtClean="0"/>
              <a:t>Is the individual healthy?</a:t>
            </a:r>
          </a:p>
          <a:p>
            <a:r>
              <a:rPr lang="en-US" sz="4000" dirty="0" smtClean="0"/>
              <a:t>Is the individual feeling supported by the people around him/her/them?</a:t>
            </a:r>
          </a:p>
          <a:p>
            <a:r>
              <a:rPr lang="en-US" sz="4000" dirty="0" smtClean="0"/>
              <a:t>Does the individual have a safe space to process his/her/their emotions?</a:t>
            </a:r>
          </a:p>
          <a:p>
            <a:r>
              <a:rPr lang="en-US" sz="4000" dirty="0" smtClean="0"/>
              <a:t>Are there supports/strategies in place?</a:t>
            </a:r>
          </a:p>
          <a:p>
            <a:r>
              <a:rPr lang="en-US" sz="4000" dirty="0" smtClean="0"/>
              <a:t>Does the individual have an opportunity make choices?</a:t>
            </a:r>
          </a:p>
          <a:p>
            <a:r>
              <a:rPr lang="en-US" sz="4000" dirty="0" smtClean="0"/>
              <a:t>Does the individual have a mean to communicate his/her/their emotions in an adaptive manner?</a:t>
            </a:r>
          </a:p>
          <a:p>
            <a:endParaRPr lang="en-US" sz="2800" dirty="0" smtClean="0"/>
          </a:p>
          <a:p>
            <a:endParaRPr lang="en-US" sz="2800" dirty="0" smtClean="0"/>
          </a:p>
          <a:p>
            <a:endParaRPr lang="en-US" sz="2800" dirty="0" smtClean="0"/>
          </a:p>
          <a:p>
            <a:endParaRPr lang="en-US" sz="2800" dirty="0"/>
          </a:p>
        </p:txBody>
      </p:sp>
      <p:sp>
        <p:nvSpPr>
          <p:cNvPr id="4" name="Right Brace 3"/>
          <p:cNvSpPr/>
          <p:nvPr/>
        </p:nvSpPr>
        <p:spPr>
          <a:xfrm rot="10800000">
            <a:off x="2645651" y="2545680"/>
            <a:ext cx="873403" cy="106573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rot="10800000">
            <a:off x="2645649" y="3843389"/>
            <a:ext cx="873404" cy="242810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79404" y="2545680"/>
            <a:ext cx="1966244" cy="1477328"/>
          </a:xfrm>
          <a:prstGeom prst="rect">
            <a:avLst/>
          </a:prstGeom>
          <a:noFill/>
        </p:spPr>
        <p:txBody>
          <a:bodyPr wrap="none" rtlCol="0">
            <a:spAutoFit/>
          </a:bodyPr>
          <a:lstStyle/>
          <a:p>
            <a:r>
              <a:rPr lang="en-US" dirty="0" smtClean="0"/>
              <a:t>Questions for </a:t>
            </a:r>
          </a:p>
          <a:p>
            <a:r>
              <a:rPr lang="en-US" dirty="0" smtClean="0"/>
              <a:t>caregivers and</a:t>
            </a:r>
          </a:p>
          <a:p>
            <a:r>
              <a:rPr lang="en-US" dirty="0"/>
              <a:t>p</a:t>
            </a:r>
            <a:r>
              <a:rPr lang="en-US" dirty="0" smtClean="0"/>
              <a:t>rogram personnel</a:t>
            </a:r>
          </a:p>
          <a:p>
            <a:r>
              <a:rPr lang="en-US" dirty="0"/>
              <a:t>t</a:t>
            </a:r>
            <a:r>
              <a:rPr lang="en-US" dirty="0" smtClean="0"/>
              <a:t>o discuss</a:t>
            </a:r>
          </a:p>
          <a:p>
            <a:endParaRPr lang="en-US" dirty="0"/>
          </a:p>
        </p:txBody>
      </p:sp>
      <p:sp>
        <p:nvSpPr>
          <p:cNvPr id="7" name="TextBox 6"/>
          <p:cNvSpPr txBox="1"/>
          <p:nvPr/>
        </p:nvSpPr>
        <p:spPr>
          <a:xfrm>
            <a:off x="679404" y="4415276"/>
            <a:ext cx="1966244" cy="1200329"/>
          </a:xfrm>
          <a:prstGeom prst="rect">
            <a:avLst/>
          </a:prstGeom>
          <a:noFill/>
        </p:spPr>
        <p:txBody>
          <a:bodyPr wrap="none" rtlCol="0">
            <a:spAutoFit/>
          </a:bodyPr>
          <a:lstStyle/>
          <a:p>
            <a:r>
              <a:rPr lang="en-US" dirty="0" smtClean="0"/>
              <a:t>Questions for </a:t>
            </a:r>
          </a:p>
          <a:p>
            <a:r>
              <a:rPr lang="en-US" dirty="0" smtClean="0"/>
              <a:t>program personnel</a:t>
            </a:r>
          </a:p>
          <a:p>
            <a:r>
              <a:rPr lang="en-US" dirty="0"/>
              <a:t>t</a:t>
            </a:r>
            <a:r>
              <a:rPr lang="en-US" dirty="0" smtClean="0"/>
              <a:t>o consider</a:t>
            </a:r>
          </a:p>
          <a:p>
            <a:endParaRPr lang="en-US" dirty="0"/>
          </a:p>
        </p:txBody>
      </p:sp>
    </p:spTree>
    <p:extLst>
      <p:ext uri="{BB962C8B-B14F-4D97-AF65-F5344CB8AC3E}">
        <p14:creationId xmlns:p14="http://schemas.microsoft.com/office/powerpoint/2010/main" val="457964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is key!</a:t>
            </a:r>
            <a:endParaRPr lang="en-US" dirty="0"/>
          </a:p>
        </p:txBody>
      </p:sp>
      <p:sp>
        <p:nvSpPr>
          <p:cNvPr id="3" name="Content Placeholder 2"/>
          <p:cNvSpPr>
            <a:spLocks noGrp="1"/>
          </p:cNvSpPr>
          <p:nvPr>
            <p:ph idx="1"/>
          </p:nvPr>
        </p:nvSpPr>
        <p:spPr>
          <a:xfrm>
            <a:off x="2231136" y="2324008"/>
            <a:ext cx="7729728" cy="3101983"/>
          </a:xfrm>
        </p:spPr>
        <p:txBody>
          <a:bodyPr/>
          <a:lstStyle/>
          <a:p>
            <a:pPr marL="0" indent="0">
              <a:buNone/>
            </a:pPr>
            <a:r>
              <a:rPr lang="en-US" sz="2400" b="1" dirty="0" smtClean="0"/>
              <a:t>Communication Notebook </a:t>
            </a:r>
            <a:r>
              <a:rPr lang="en-US" sz="2400" dirty="0" smtClean="0"/>
              <a:t>or </a:t>
            </a:r>
            <a:r>
              <a:rPr lang="en-US" sz="2400" b="1" dirty="0" smtClean="0"/>
              <a:t>2-Minute Check-in</a:t>
            </a:r>
            <a:r>
              <a:rPr lang="en-US" sz="2400" dirty="0" smtClean="0"/>
              <a:t>: </a:t>
            </a:r>
          </a:p>
          <a:p>
            <a:pPr marL="0" indent="0">
              <a:buNone/>
            </a:pPr>
            <a:endParaRPr lang="en-US" dirty="0"/>
          </a:p>
        </p:txBody>
      </p:sp>
      <p:sp>
        <p:nvSpPr>
          <p:cNvPr id="4" name="Folded Corner 3"/>
          <p:cNvSpPr/>
          <p:nvPr/>
        </p:nvSpPr>
        <p:spPr>
          <a:xfrm>
            <a:off x="1357745" y="2789382"/>
            <a:ext cx="4516582" cy="3925455"/>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 name="Rounded Rectangle 5"/>
          <p:cNvSpPr/>
          <p:nvPr/>
        </p:nvSpPr>
        <p:spPr>
          <a:xfrm>
            <a:off x="1630201" y="4275912"/>
            <a:ext cx="489527" cy="369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630201" y="3463187"/>
            <a:ext cx="489527" cy="369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630201" y="5096609"/>
            <a:ext cx="489527" cy="369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630200" y="5931438"/>
            <a:ext cx="489527" cy="369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Brace 10"/>
          <p:cNvSpPr/>
          <p:nvPr/>
        </p:nvSpPr>
        <p:spPr>
          <a:xfrm>
            <a:off x="6225309" y="2941557"/>
            <a:ext cx="526473" cy="3607025"/>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702290" y="2820456"/>
            <a:ext cx="5079019" cy="1477328"/>
          </a:xfrm>
          <a:prstGeom prst="rect">
            <a:avLst/>
          </a:prstGeom>
          <a:noFill/>
        </p:spPr>
        <p:txBody>
          <a:bodyPr wrap="none" rtlCol="0">
            <a:spAutoFit/>
          </a:bodyPr>
          <a:lstStyle/>
          <a:p>
            <a:r>
              <a:rPr lang="en-US" dirty="0" smtClean="0"/>
              <a:t>What you check-in about  (e.g., sleep, overall health, </a:t>
            </a:r>
          </a:p>
          <a:p>
            <a:r>
              <a:rPr lang="en-US" dirty="0" smtClean="0"/>
              <a:t>change) is really dependent on the individual.</a:t>
            </a:r>
          </a:p>
          <a:p>
            <a:endParaRPr lang="en-US" dirty="0"/>
          </a:p>
          <a:p>
            <a:r>
              <a:rPr lang="en-US" dirty="0" smtClean="0"/>
              <a:t>What you find out may direct you to </a:t>
            </a:r>
          </a:p>
          <a:p>
            <a:r>
              <a:rPr lang="en-US" b="1" dirty="0" smtClean="0"/>
              <a:t>DIAL IT UP </a:t>
            </a:r>
            <a:r>
              <a:rPr lang="en-US" dirty="0" smtClean="0"/>
              <a:t>or </a:t>
            </a:r>
            <a:r>
              <a:rPr lang="en-US" b="1" dirty="0" smtClean="0"/>
              <a:t>DIAL IT DOWN.</a:t>
            </a:r>
            <a:endParaRPr lang="en-US" b="1" dirty="0"/>
          </a:p>
        </p:txBody>
      </p:sp>
      <p:sp>
        <p:nvSpPr>
          <p:cNvPr id="13" name="Oval 12"/>
          <p:cNvSpPr/>
          <p:nvPr/>
        </p:nvSpPr>
        <p:spPr>
          <a:xfrm>
            <a:off x="8712510" y="4324515"/>
            <a:ext cx="1542473" cy="1578264"/>
          </a:xfrm>
          <a:prstGeom prst="ellipse">
            <a:avLst/>
          </a:prstGeom>
          <a:solidFill>
            <a:schemeClr val="bg2">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14" name="Oval 13"/>
          <p:cNvSpPr/>
          <p:nvPr/>
        </p:nvSpPr>
        <p:spPr>
          <a:xfrm>
            <a:off x="9006296" y="4606558"/>
            <a:ext cx="990810" cy="997269"/>
          </a:xfrm>
          <a:prstGeom prst="ellipse">
            <a:avLst/>
          </a:prstGeom>
          <a:solidFill>
            <a:schemeClr val="bg2">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095858" y="5662289"/>
            <a:ext cx="601447" cy="369332"/>
          </a:xfrm>
          <a:prstGeom prst="rect">
            <a:avLst/>
          </a:prstGeom>
          <a:noFill/>
        </p:spPr>
        <p:txBody>
          <a:bodyPr wrap="none" rtlCol="0">
            <a:spAutoFit/>
          </a:bodyPr>
          <a:lstStyle/>
          <a:p>
            <a:r>
              <a:rPr lang="en-US" dirty="0" smtClean="0"/>
              <a:t>MIN</a:t>
            </a:r>
            <a:endParaRPr lang="en-US" dirty="0"/>
          </a:p>
        </p:txBody>
      </p:sp>
      <p:sp>
        <p:nvSpPr>
          <p:cNvPr id="16" name="TextBox 15"/>
          <p:cNvSpPr txBox="1"/>
          <p:nvPr/>
        </p:nvSpPr>
        <p:spPr>
          <a:xfrm>
            <a:off x="10270189" y="5652769"/>
            <a:ext cx="681597" cy="369332"/>
          </a:xfrm>
          <a:prstGeom prst="rect">
            <a:avLst/>
          </a:prstGeom>
          <a:noFill/>
        </p:spPr>
        <p:txBody>
          <a:bodyPr wrap="none" rtlCol="0">
            <a:spAutoFit/>
          </a:bodyPr>
          <a:lstStyle/>
          <a:p>
            <a:r>
              <a:rPr lang="en-US" dirty="0" smtClean="0"/>
              <a:t>MAX</a:t>
            </a:r>
            <a:endParaRPr lang="en-US" dirty="0"/>
          </a:p>
        </p:txBody>
      </p:sp>
      <p:sp>
        <p:nvSpPr>
          <p:cNvPr id="22" name="Rectangle 21"/>
          <p:cNvSpPr/>
          <p:nvPr/>
        </p:nvSpPr>
        <p:spPr>
          <a:xfrm>
            <a:off x="8989484" y="6516253"/>
            <a:ext cx="86184" cy="231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413350" y="6281660"/>
            <a:ext cx="88351" cy="471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184261" y="6391562"/>
            <a:ext cx="98087" cy="356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623270" y="6181586"/>
            <a:ext cx="88351" cy="566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805677" y="6604529"/>
            <a:ext cx="71414" cy="124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820023" y="6022101"/>
            <a:ext cx="74815" cy="734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003241" y="5865091"/>
            <a:ext cx="80194" cy="864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70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4493" y="265391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Basic Considerations</a:t>
            </a:r>
            <a:endParaRPr lang="en-US" dirty="0"/>
          </a:p>
        </p:txBody>
      </p:sp>
    </p:spTree>
    <p:extLst>
      <p:ext uri="{BB962C8B-B14F-4D97-AF65-F5344CB8AC3E}">
        <p14:creationId xmlns:p14="http://schemas.microsoft.com/office/powerpoint/2010/main" val="491101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with Caregivers</a:t>
            </a:r>
            <a:endParaRPr lang="en-US" dirty="0"/>
          </a:p>
        </p:txBody>
      </p:sp>
      <p:sp>
        <p:nvSpPr>
          <p:cNvPr id="3" name="Content Placeholder 2"/>
          <p:cNvSpPr>
            <a:spLocks noGrp="1"/>
          </p:cNvSpPr>
          <p:nvPr>
            <p:ph idx="1"/>
          </p:nvPr>
        </p:nvSpPr>
        <p:spPr>
          <a:xfrm>
            <a:off x="775854" y="2277825"/>
            <a:ext cx="10640291" cy="3101983"/>
          </a:xfrm>
        </p:spPr>
        <p:txBody>
          <a:bodyPr>
            <a:noAutofit/>
          </a:bodyPr>
          <a:lstStyle/>
          <a:p>
            <a:r>
              <a:rPr lang="en-US" sz="3200" dirty="0" smtClean="0"/>
              <a:t>If a individual has known behavior challenges, collaborate with the individual’s parents/caregivers:</a:t>
            </a:r>
          </a:p>
          <a:p>
            <a:pPr lvl="1"/>
            <a:r>
              <a:rPr lang="en-US" sz="2800" dirty="0" smtClean="0"/>
              <a:t>Parents/caregivers are experts in their child.</a:t>
            </a:r>
          </a:p>
          <a:p>
            <a:pPr lvl="1"/>
            <a:r>
              <a:rPr lang="en-US" sz="2800" dirty="0" smtClean="0"/>
              <a:t>Find out what strategies work to promote the individual’s adaptive behavior.</a:t>
            </a:r>
          </a:p>
          <a:p>
            <a:pPr lvl="1"/>
            <a:r>
              <a:rPr lang="en-US" sz="2800" dirty="0" smtClean="0"/>
              <a:t>Parents/caregivers are often quite knowledgeable in what is motivating or reinforcing to the individual.</a:t>
            </a:r>
          </a:p>
          <a:p>
            <a:pPr lvl="1"/>
            <a:r>
              <a:rPr lang="en-US" sz="2800" dirty="0" smtClean="0"/>
              <a:t>Parents/caregivers can keep you updated on what is happening in the lives of the individual. </a:t>
            </a:r>
            <a:endParaRPr lang="en-US" sz="2800" dirty="0"/>
          </a:p>
        </p:txBody>
      </p:sp>
    </p:spTree>
    <p:extLst>
      <p:ext uri="{BB962C8B-B14F-4D97-AF65-F5344CB8AC3E}">
        <p14:creationId xmlns:p14="http://schemas.microsoft.com/office/powerpoint/2010/main" val="3208251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Encouraging and Supportive</a:t>
            </a:r>
            <a:endParaRPr lang="en-US" dirty="0"/>
          </a:p>
        </p:txBody>
      </p:sp>
      <p:sp>
        <p:nvSpPr>
          <p:cNvPr id="3" name="Content Placeholder 2"/>
          <p:cNvSpPr>
            <a:spLocks noGrp="1"/>
          </p:cNvSpPr>
          <p:nvPr>
            <p:ph idx="1"/>
          </p:nvPr>
        </p:nvSpPr>
        <p:spPr>
          <a:xfrm>
            <a:off x="466436" y="2601099"/>
            <a:ext cx="11259127" cy="3101983"/>
          </a:xfrm>
        </p:spPr>
        <p:txBody>
          <a:bodyPr>
            <a:noAutofit/>
          </a:bodyPr>
          <a:lstStyle/>
          <a:p>
            <a:r>
              <a:rPr lang="en-US" sz="2800" dirty="0" smtClean="0"/>
              <a:t>Individuals, regardless of their level of functioning, recognize if you enjoy them.</a:t>
            </a:r>
          </a:p>
          <a:p>
            <a:r>
              <a:rPr lang="en-US" sz="2800" dirty="0" smtClean="0"/>
              <a:t>Take time to establish rapport with the individual.  This is an ongoing process. </a:t>
            </a:r>
            <a:r>
              <a:rPr lang="en-US" sz="2800" b="1" dirty="0" smtClean="0"/>
              <a:t>Relationship matters.</a:t>
            </a:r>
          </a:p>
          <a:p>
            <a:r>
              <a:rPr lang="en-US" sz="2800" dirty="0" smtClean="0"/>
              <a:t>Observe and listen to the individual.</a:t>
            </a:r>
          </a:p>
          <a:p>
            <a:r>
              <a:rPr lang="en-US" sz="2800" dirty="0" smtClean="0"/>
              <a:t>Respond to your individual.</a:t>
            </a:r>
          </a:p>
          <a:p>
            <a:r>
              <a:rPr lang="en-US" sz="2800" dirty="0" smtClean="0"/>
              <a:t>Use a positive tone of voice.</a:t>
            </a:r>
          </a:p>
          <a:p>
            <a:r>
              <a:rPr lang="en-US" sz="2800" dirty="0" smtClean="0"/>
              <a:t>Provide verbal praise and encouragement.</a:t>
            </a:r>
            <a:endParaRPr lang="en-US" sz="2800" dirty="0"/>
          </a:p>
        </p:txBody>
      </p:sp>
    </p:spTree>
    <p:extLst>
      <p:ext uri="{BB962C8B-B14F-4D97-AF65-F5344CB8AC3E}">
        <p14:creationId xmlns:p14="http://schemas.microsoft.com/office/powerpoint/2010/main" val="4058044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36983"/>
            <a:ext cx="7729728" cy="1188720"/>
          </a:xfrm>
        </p:spPr>
        <p:txBody>
          <a:bodyPr/>
          <a:lstStyle/>
          <a:p>
            <a:r>
              <a:rPr lang="en-US" dirty="0" smtClean="0"/>
              <a:t>Linguistic Level</a:t>
            </a:r>
            <a:endParaRPr lang="en-US" dirty="0"/>
          </a:p>
        </p:txBody>
      </p:sp>
      <p:sp>
        <p:nvSpPr>
          <p:cNvPr id="3" name="Content Placeholder 2"/>
          <p:cNvSpPr>
            <a:spLocks noGrp="1"/>
          </p:cNvSpPr>
          <p:nvPr>
            <p:ph idx="1"/>
          </p:nvPr>
        </p:nvSpPr>
        <p:spPr>
          <a:xfrm>
            <a:off x="461818" y="2381440"/>
            <a:ext cx="11268364" cy="4176377"/>
          </a:xfrm>
        </p:spPr>
        <p:txBody>
          <a:bodyPr>
            <a:normAutofit fontScale="85000" lnSpcReduction="20000"/>
          </a:bodyPr>
          <a:lstStyle/>
          <a:p>
            <a:r>
              <a:rPr lang="en-US" sz="3500" dirty="0" smtClean="0"/>
              <a:t>Communicate with the individual as the his/her/their linguistic level.</a:t>
            </a:r>
          </a:p>
          <a:p>
            <a:r>
              <a:rPr lang="en-US" sz="3500" dirty="0" smtClean="0"/>
              <a:t>Use vocabulary that is appropriate for the individual’s chronological age and developmental functioning.</a:t>
            </a:r>
          </a:p>
          <a:p>
            <a:r>
              <a:rPr lang="en-US" sz="3500" dirty="0"/>
              <a:t>If </a:t>
            </a:r>
            <a:r>
              <a:rPr lang="en-US" sz="3500" dirty="0" smtClean="0"/>
              <a:t>the individual </a:t>
            </a:r>
            <a:r>
              <a:rPr lang="en-US" sz="3500" dirty="0"/>
              <a:t>is visibly frustrated, reduce the amount of language you are using with </a:t>
            </a:r>
            <a:r>
              <a:rPr lang="en-US" sz="3500" dirty="0" smtClean="0"/>
              <a:t>the individual</a:t>
            </a:r>
            <a:r>
              <a:rPr lang="en-US" sz="3500" dirty="0"/>
              <a:t>:</a:t>
            </a:r>
          </a:p>
          <a:p>
            <a:pPr lvl="1"/>
            <a:r>
              <a:rPr lang="en-US" sz="3000" dirty="0"/>
              <a:t>Less talking = less frustration</a:t>
            </a:r>
          </a:p>
          <a:p>
            <a:pPr lvl="1"/>
            <a:r>
              <a:rPr lang="en-US" sz="3000" dirty="0"/>
              <a:t>Incorporate more pauses.</a:t>
            </a:r>
          </a:p>
          <a:p>
            <a:r>
              <a:rPr lang="en-US" sz="3500" dirty="0"/>
              <a:t>Processing language can be challenging when </a:t>
            </a:r>
            <a:r>
              <a:rPr lang="en-US" sz="3500" dirty="0" smtClean="0"/>
              <a:t>an individual </a:t>
            </a:r>
            <a:r>
              <a:rPr lang="en-US" sz="3500" dirty="0"/>
              <a:t>is frustrated.</a:t>
            </a:r>
          </a:p>
          <a:p>
            <a:endParaRPr lang="en-US" dirty="0" smtClean="0"/>
          </a:p>
        </p:txBody>
      </p:sp>
    </p:spTree>
    <p:extLst>
      <p:ext uri="{BB962C8B-B14F-4D97-AF65-F5344CB8AC3E}">
        <p14:creationId xmlns:p14="http://schemas.microsoft.com/office/powerpoint/2010/main" val="3679574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Intolerance</a:t>
            </a:r>
            <a:endParaRPr lang="en-US" dirty="0"/>
          </a:p>
        </p:txBody>
      </p:sp>
      <p:sp>
        <p:nvSpPr>
          <p:cNvPr id="3" name="Content Placeholder 2"/>
          <p:cNvSpPr>
            <a:spLocks noGrp="1"/>
          </p:cNvSpPr>
          <p:nvPr>
            <p:ph idx="1"/>
          </p:nvPr>
        </p:nvSpPr>
        <p:spPr>
          <a:xfrm>
            <a:off x="1209963" y="2638044"/>
            <a:ext cx="9688945" cy="3101983"/>
          </a:xfrm>
        </p:spPr>
        <p:txBody>
          <a:bodyPr>
            <a:noAutofit/>
          </a:bodyPr>
          <a:lstStyle/>
          <a:p>
            <a:pPr marL="0" indent="0">
              <a:buNone/>
            </a:pPr>
            <a:r>
              <a:rPr lang="en-US" sz="3200" dirty="0" err="1" smtClean="0"/>
              <a:t>Buhr</a:t>
            </a:r>
            <a:r>
              <a:rPr lang="en-US" sz="3200" dirty="0" smtClean="0"/>
              <a:t> and </a:t>
            </a:r>
            <a:r>
              <a:rPr lang="en-US" sz="3200" dirty="0" err="1" smtClean="0"/>
              <a:t>Dugas</a:t>
            </a:r>
            <a:r>
              <a:rPr lang="en-US" sz="3200" dirty="0" smtClean="0"/>
              <a:t> (2009) defined </a:t>
            </a:r>
            <a:r>
              <a:rPr lang="en-US" sz="3200" b="1" dirty="0" smtClean="0"/>
              <a:t>uncertainty intolerance </a:t>
            </a:r>
            <a:r>
              <a:rPr lang="en-US" sz="3200" dirty="0" smtClean="0"/>
              <a:t>as a dispositional characteristic that results from a set of negative beliefs about uncertainty and its implications and involves the tendency to react negatively on an emotional, cognitive, and behavioral level to uncertain situations and events.” </a:t>
            </a:r>
            <a:endParaRPr lang="en-US" sz="3200" dirty="0"/>
          </a:p>
        </p:txBody>
      </p:sp>
    </p:spTree>
    <p:extLst>
      <p:ext uri="{BB962C8B-B14F-4D97-AF65-F5344CB8AC3E}">
        <p14:creationId xmlns:p14="http://schemas.microsoft.com/office/powerpoint/2010/main" val="2297916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Clear Expectations</a:t>
            </a:r>
            <a:endParaRPr lang="en-US" dirty="0"/>
          </a:p>
        </p:txBody>
      </p:sp>
      <p:sp>
        <p:nvSpPr>
          <p:cNvPr id="3" name="Content Placeholder 2"/>
          <p:cNvSpPr>
            <a:spLocks noGrp="1"/>
          </p:cNvSpPr>
          <p:nvPr>
            <p:ph idx="1"/>
          </p:nvPr>
        </p:nvSpPr>
        <p:spPr>
          <a:xfrm>
            <a:off x="609601" y="2305535"/>
            <a:ext cx="11240654" cy="3101983"/>
          </a:xfrm>
        </p:spPr>
        <p:txBody>
          <a:bodyPr>
            <a:noAutofit/>
          </a:bodyPr>
          <a:lstStyle/>
          <a:p>
            <a:r>
              <a:rPr lang="en-US" sz="3200" dirty="0" smtClean="0"/>
              <a:t>Clear expectations can reduce potential anxiety.</a:t>
            </a:r>
          </a:p>
          <a:p>
            <a:r>
              <a:rPr lang="en-US" sz="3200" dirty="0" smtClean="0"/>
              <a:t>Establish some routines.</a:t>
            </a:r>
          </a:p>
          <a:p>
            <a:r>
              <a:rPr lang="en-US" sz="3200" dirty="0" smtClean="0"/>
              <a:t>Provide a visual schedule.  A schedule answers a variety of questions:</a:t>
            </a:r>
          </a:p>
          <a:p>
            <a:pPr lvl="1"/>
            <a:r>
              <a:rPr lang="en-US" sz="2800" dirty="0" smtClean="0"/>
              <a:t>What will I be doing?</a:t>
            </a:r>
          </a:p>
          <a:p>
            <a:pPr lvl="1"/>
            <a:r>
              <a:rPr lang="en-US" sz="2800" dirty="0" smtClean="0"/>
              <a:t>What’s next?</a:t>
            </a:r>
          </a:p>
          <a:p>
            <a:pPr lvl="1"/>
            <a:r>
              <a:rPr lang="en-US" sz="2800" dirty="0" smtClean="0"/>
              <a:t>When do I get to do _____?</a:t>
            </a:r>
          </a:p>
          <a:p>
            <a:pPr lvl="1"/>
            <a:r>
              <a:rPr lang="en-US" sz="2800" dirty="0" smtClean="0"/>
              <a:t>When will I be finished?</a:t>
            </a:r>
            <a:endParaRPr lang="en-US" sz="2800" dirty="0"/>
          </a:p>
        </p:txBody>
      </p:sp>
    </p:spTree>
    <p:extLst>
      <p:ext uri="{BB962C8B-B14F-4D97-AF65-F5344CB8AC3E}">
        <p14:creationId xmlns:p14="http://schemas.microsoft.com/office/powerpoint/2010/main" val="3689574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Clear Expectations</a:t>
            </a:r>
            <a:endParaRPr lang="en-US" dirty="0"/>
          </a:p>
        </p:txBody>
      </p:sp>
      <p:sp>
        <p:nvSpPr>
          <p:cNvPr id="3" name="Content Placeholder 2"/>
          <p:cNvSpPr>
            <a:spLocks noGrp="1"/>
          </p:cNvSpPr>
          <p:nvPr>
            <p:ph idx="1"/>
          </p:nvPr>
        </p:nvSpPr>
        <p:spPr>
          <a:xfrm>
            <a:off x="812800" y="2434844"/>
            <a:ext cx="11018982" cy="4030611"/>
          </a:xfrm>
        </p:spPr>
        <p:txBody>
          <a:bodyPr>
            <a:normAutofit/>
          </a:bodyPr>
          <a:lstStyle/>
          <a:p>
            <a:r>
              <a:rPr lang="en-US" sz="2800" dirty="0" smtClean="0"/>
              <a:t>Ensure that instructions are considerate of a individual’s linguistic level:</a:t>
            </a:r>
          </a:p>
          <a:p>
            <a:pPr lvl="1"/>
            <a:r>
              <a:rPr lang="en-US" sz="2400" dirty="0" smtClean="0"/>
              <a:t>Level of vocabulary</a:t>
            </a:r>
          </a:p>
          <a:p>
            <a:pPr lvl="1"/>
            <a:r>
              <a:rPr lang="en-US" sz="2400" dirty="0" smtClean="0"/>
              <a:t>Length of instructions (e.g., 1-part instructions, 2-part instructions)</a:t>
            </a:r>
          </a:p>
          <a:p>
            <a:r>
              <a:rPr lang="en-US" sz="2800" dirty="0" smtClean="0"/>
              <a:t>Provide models of expected behavior or what the individual should be doing before asking the client to carry out the behavior or task.</a:t>
            </a:r>
          </a:p>
          <a:p>
            <a:pPr lvl="1"/>
            <a:r>
              <a:rPr lang="en-US" sz="2400" dirty="0" smtClean="0"/>
              <a:t>Model</a:t>
            </a:r>
          </a:p>
          <a:p>
            <a:pPr lvl="1"/>
            <a:r>
              <a:rPr lang="en-US" sz="2400" dirty="0" smtClean="0"/>
              <a:t>Role-play what the expected behavior looks like.</a:t>
            </a:r>
          </a:p>
          <a:p>
            <a:pPr lvl="1"/>
            <a:r>
              <a:rPr lang="en-US" sz="2400" dirty="0" smtClean="0"/>
              <a:t>Video model of what the expected behavior looks like.</a:t>
            </a:r>
          </a:p>
          <a:p>
            <a:pPr lvl="1"/>
            <a:endParaRPr lang="en-US" dirty="0"/>
          </a:p>
        </p:txBody>
      </p:sp>
    </p:spTree>
    <p:extLst>
      <p:ext uri="{BB962C8B-B14F-4D97-AF65-F5344CB8AC3E}">
        <p14:creationId xmlns:p14="http://schemas.microsoft.com/office/powerpoint/2010/main" val="2463368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sz="2400" dirty="0" smtClean="0"/>
              <a:t>To explore strategies for self-regulation.</a:t>
            </a:r>
          </a:p>
          <a:p>
            <a:r>
              <a:rPr lang="en-US" sz="2400" dirty="0" smtClean="0"/>
              <a:t>To  consider tenets of trauma-informed care when working on self-regulation.</a:t>
            </a:r>
          </a:p>
          <a:p>
            <a:r>
              <a:rPr lang="en-US" sz="2400" dirty="0" smtClean="0"/>
              <a:t>To recognize the importance of collaboration /teaming when developing an individualized plan for self-regulation.</a:t>
            </a:r>
          </a:p>
          <a:p>
            <a:r>
              <a:rPr lang="en-US" sz="2400" dirty="0" smtClean="0"/>
              <a:t>To identify environmental considerations/structure that can promote regulation of emotions</a:t>
            </a:r>
            <a:endParaRPr lang="en-US" sz="2400" dirty="0"/>
          </a:p>
        </p:txBody>
      </p:sp>
    </p:spTree>
    <p:extLst>
      <p:ext uri="{BB962C8B-B14F-4D97-AF65-F5344CB8AC3E}">
        <p14:creationId xmlns:p14="http://schemas.microsoft.com/office/powerpoint/2010/main" val="2902300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Intersperse Easier Tasks into the Session </a:t>
            </a:r>
            <a:endParaRPr lang="en-US" dirty="0"/>
          </a:p>
        </p:txBody>
      </p:sp>
      <p:sp>
        <p:nvSpPr>
          <p:cNvPr id="3" name="Content Placeholder 2"/>
          <p:cNvSpPr>
            <a:spLocks noGrp="1"/>
          </p:cNvSpPr>
          <p:nvPr>
            <p:ph idx="1"/>
          </p:nvPr>
        </p:nvSpPr>
        <p:spPr>
          <a:xfrm>
            <a:off x="992909" y="2767353"/>
            <a:ext cx="10206182" cy="3101983"/>
          </a:xfrm>
        </p:spPr>
        <p:txBody>
          <a:bodyPr>
            <a:normAutofit/>
          </a:bodyPr>
          <a:lstStyle/>
          <a:p>
            <a:r>
              <a:rPr lang="en-US" sz="2800" dirty="0" smtClean="0"/>
              <a:t>Embed opportunities for the individual to be successful by incorporating some easier tasks.</a:t>
            </a:r>
          </a:p>
          <a:p>
            <a:r>
              <a:rPr lang="en-US" sz="2800" dirty="0" smtClean="0"/>
              <a:t>Consider the order of the “easy” tasks and “challenging” tasks for the individual. </a:t>
            </a:r>
            <a:endParaRPr lang="en-US" sz="2800" dirty="0"/>
          </a:p>
        </p:txBody>
      </p:sp>
    </p:spTree>
    <p:extLst>
      <p:ext uri="{BB962C8B-B14F-4D97-AF65-F5344CB8AC3E}">
        <p14:creationId xmlns:p14="http://schemas.microsoft.com/office/powerpoint/2010/main" val="487746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Intersperse Motivating Activities </a:t>
            </a:r>
            <a:br>
              <a:rPr lang="en-US" dirty="0" smtClean="0"/>
            </a:br>
            <a:r>
              <a:rPr lang="en-US" dirty="0" smtClean="0"/>
              <a:t>into the Day</a:t>
            </a:r>
            <a:endParaRPr lang="en-US" dirty="0"/>
          </a:p>
        </p:txBody>
      </p:sp>
      <p:sp>
        <p:nvSpPr>
          <p:cNvPr id="3" name="Content Placeholder 2"/>
          <p:cNvSpPr>
            <a:spLocks noGrp="1"/>
          </p:cNvSpPr>
          <p:nvPr>
            <p:ph idx="1"/>
          </p:nvPr>
        </p:nvSpPr>
        <p:spPr>
          <a:xfrm>
            <a:off x="729673" y="2314771"/>
            <a:ext cx="10945091" cy="4261520"/>
          </a:xfrm>
        </p:spPr>
        <p:txBody>
          <a:bodyPr>
            <a:noAutofit/>
          </a:bodyPr>
          <a:lstStyle/>
          <a:p>
            <a:r>
              <a:rPr lang="en-US" sz="2800" dirty="0" smtClean="0"/>
              <a:t>Always be aware of what activities/objects/topics motivate the individual.</a:t>
            </a:r>
          </a:p>
          <a:p>
            <a:r>
              <a:rPr lang="en-US" sz="2800" dirty="0" smtClean="0"/>
              <a:t>Always be “in the know” with what reinforces the individual (keep informed by asking the individual, connecting with parents/caregivers).</a:t>
            </a:r>
          </a:p>
          <a:p>
            <a:r>
              <a:rPr lang="en-US" sz="2800" dirty="0" smtClean="0"/>
              <a:t>Strategically place motivating activities into the day.</a:t>
            </a:r>
          </a:p>
          <a:p>
            <a:pPr lvl="1"/>
            <a:r>
              <a:rPr lang="en-US" sz="2400" dirty="0" smtClean="0"/>
              <a:t>Integrate motivating topics/activities into the day.</a:t>
            </a:r>
          </a:p>
          <a:p>
            <a:pPr lvl="1"/>
            <a:r>
              <a:rPr lang="en-US" sz="2400" dirty="0" smtClean="0"/>
              <a:t>Alternate motivating activities with less motivating activities in individual’ schedule. </a:t>
            </a:r>
          </a:p>
          <a:p>
            <a:r>
              <a:rPr lang="en-US" sz="2800" dirty="0" smtClean="0"/>
              <a:t>Consider first-then language (e.g., First, _________. Then, we can ________.”)</a:t>
            </a:r>
          </a:p>
        </p:txBody>
      </p:sp>
    </p:spTree>
    <p:extLst>
      <p:ext uri="{BB962C8B-B14F-4D97-AF65-F5344CB8AC3E}">
        <p14:creationId xmlns:p14="http://schemas.microsoft.com/office/powerpoint/2010/main" val="2397284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Sensory Needs </a:t>
            </a:r>
            <a:br>
              <a:rPr lang="en-US" dirty="0" smtClean="0"/>
            </a:br>
            <a:r>
              <a:rPr lang="en-US" dirty="0" smtClean="0"/>
              <a:t>of the individual</a:t>
            </a:r>
            <a:endParaRPr lang="en-US" dirty="0"/>
          </a:p>
        </p:txBody>
      </p:sp>
      <p:sp>
        <p:nvSpPr>
          <p:cNvPr id="3" name="Content Placeholder 2"/>
          <p:cNvSpPr>
            <a:spLocks noGrp="1"/>
          </p:cNvSpPr>
          <p:nvPr>
            <p:ph idx="1"/>
          </p:nvPr>
        </p:nvSpPr>
        <p:spPr>
          <a:xfrm>
            <a:off x="766618" y="2425607"/>
            <a:ext cx="11009746" cy="3965956"/>
          </a:xfrm>
        </p:spPr>
        <p:txBody>
          <a:bodyPr>
            <a:noAutofit/>
          </a:bodyPr>
          <a:lstStyle/>
          <a:p>
            <a:r>
              <a:rPr lang="en-US" sz="3200" dirty="0" smtClean="0"/>
              <a:t>Some individuals need to move to regulate themselves in order to attend and participate in planned therapy activities.</a:t>
            </a:r>
          </a:p>
          <a:p>
            <a:pPr lvl="1"/>
            <a:r>
              <a:rPr lang="en-US" sz="2800" dirty="0" smtClean="0"/>
              <a:t>Plan movement into activities.</a:t>
            </a:r>
          </a:p>
          <a:p>
            <a:pPr lvl="1"/>
            <a:r>
              <a:rPr lang="en-US" sz="2800" dirty="0" smtClean="0"/>
              <a:t>Change physical positions (e.g., work at the table, on the floor, at the board).</a:t>
            </a:r>
          </a:p>
          <a:p>
            <a:pPr lvl="1"/>
            <a:r>
              <a:rPr lang="en-US" sz="2800" dirty="0" smtClean="0"/>
              <a:t>Consider movement breaks (e.g., mini dance party).</a:t>
            </a:r>
          </a:p>
          <a:p>
            <a:pPr marL="228600" lvl="1" indent="0">
              <a:buNone/>
            </a:pPr>
            <a:r>
              <a:rPr lang="en-US" sz="2800" dirty="0" smtClean="0"/>
              <a:t>Consult with an occupational therapist if possible about building in sensory activities or creating a sensory diet.</a:t>
            </a:r>
            <a:endParaRPr lang="en-US" sz="2800" dirty="0"/>
          </a:p>
        </p:txBody>
      </p:sp>
    </p:spTree>
    <p:extLst>
      <p:ext uri="{BB962C8B-B14F-4D97-AF65-F5344CB8AC3E}">
        <p14:creationId xmlns:p14="http://schemas.microsoft.com/office/powerpoint/2010/main" val="4048505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Again: relationship Matters!</a:t>
            </a:r>
            <a:endParaRPr lang="en-US" dirty="0"/>
          </a:p>
        </p:txBody>
      </p:sp>
      <p:sp>
        <p:nvSpPr>
          <p:cNvPr id="3" name="Content Placeholder 2"/>
          <p:cNvSpPr>
            <a:spLocks noGrp="1"/>
          </p:cNvSpPr>
          <p:nvPr>
            <p:ph idx="1"/>
          </p:nvPr>
        </p:nvSpPr>
        <p:spPr>
          <a:xfrm>
            <a:off x="1000113" y="2508734"/>
            <a:ext cx="10191773" cy="4219956"/>
          </a:xfrm>
        </p:spPr>
        <p:txBody>
          <a:bodyPr>
            <a:normAutofit lnSpcReduction="10000"/>
          </a:bodyPr>
          <a:lstStyle/>
          <a:p>
            <a:pPr marL="0" indent="0">
              <a:buNone/>
            </a:pPr>
            <a:r>
              <a:rPr lang="en-US" sz="2000" b="1" dirty="0" smtClean="0"/>
              <a:t>Helpful hints for establishing relationships:</a:t>
            </a:r>
          </a:p>
          <a:p>
            <a:r>
              <a:rPr lang="en-US" sz="2000" dirty="0" smtClean="0"/>
              <a:t>Be open, positive, flexible, and understanding.</a:t>
            </a:r>
          </a:p>
          <a:p>
            <a:r>
              <a:rPr lang="en-US" sz="2000" dirty="0" smtClean="0"/>
              <a:t>Establish positive routines. Routines can be comforting.</a:t>
            </a:r>
          </a:p>
          <a:p>
            <a:r>
              <a:rPr lang="en-US" sz="2000" dirty="0" smtClean="0"/>
              <a:t>Provide the “just right” level of support, so the individual can be successful in activities.</a:t>
            </a:r>
          </a:p>
          <a:p>
            <a:r>
              <a:rPr lang="en-US" sz="2000" dirty="0" smtClean="0"/>
              <a:t>Recognize the individual’s strengths and incorporate opportunities in the individual’s day to showcase his/her/their strengths.</a:t>
            </a:r>
          </a:p>
          <a:p>
            <a:r>
              <a:rPr lang="en-US" sz="2000" dirty="0" smtClean="0"/>
              <a:t>Recognize the individual’s interests and motivators, and incorporate opportunities for the individual to engage in their interests within the day.</a:t>
            </a:r>
          </a:p>
          <a:p>
            <a:r>
              <a:rPr lang="en-US" sz="2000" dirty="0" smtClean="0"/>
              <a:t>Become knowledgeable of what triggers emotions such as discomfort, fear/anxiety, sadness, and anger in the individual.  And, avoid these triggers if possible.  </a:t>
            </a:r>
          </a:p>
          <a:p>
            <a:r>
              <a:rPr lang="en-US" sz="2000" dirty="0" smtClean="0"/>
              <a:t>Create a safe space for an individual to experience his/her/their emotions.</a:t>
            </a:r>
          </a:p>
          <a:p>
            <a:endParaRPr lang="en-US" dirty="0" smtClean="0"/>
          </a:p>
          <a:p>
            <a:endParaRPr lang="en-US" dirty="0"/>
          </a:p>
        </p:txBody>
      </p:sp>
    </p:spTree>
    <p:extLst>
      <p:ext uri="{BB962C8B-B14F-4D97-AF65-F5344CB8AC3E}">
        <p14:creationId xmlns:p14="http://schemas.microsoft.com/office/powerpoint/2010/main" val="2411663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97891"/>
            <a:ext cx="8991600" cy="4137891"/>
          </a:xfrm>
        </p:spPr>
        <p:txBody>
          <a:bodyPr>
            <a:normAutofit/>
          </a:bodyPr>
          <a:lstStyle/>
          <a:p>
            <a:r>
              <a:rPr lang="en-US" dirty="0" smtClean="0"/>
              <a:t>The failure to imagine how the world is Experienced by Autistic people creates a faulty attribution of inappropriate Emotionality.</a:t>
            </a:r>
            <a:r>
              <a:rPr lang="en-US" dirty="0"/>
              <a:t/>
            </a:r>
            <a:br>
              <a:rPr lang="en-US" dirty="0"/>
            </a:br>
            <a:r>
              <a:rPr lang="en-US" dirty="0" smtClean="0"/>
              <a:t>-</a:t>
            </a:r>
            <a:r>
              <a:rPr lang="en-US" dirty="0" err="1" smtClean="0"/>
              <a:t>Bervoets</a:t>
            </a:r>
            <a:r>
              <a:rPr lang="en-US" dirty="0" smtClean="0"/>
              <a:t> et al (2021)</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2514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Interoceptive</a:t>
            </a:r>
            <a:r>
              <a:rPr lang="en-US" dirty="0" smtClean="0"/>
              <a:t> awareness</a:t>
            </a:r>
            <a:endParaRPr lang="en-US" dirty="0"/>
          </a:p>
        </p:txBody>
      </p:sp>
      <p:sp>
        <p:nvSpPr>
          <p:cNvPr id="3" name="Content Placeholder 2"/>
          <p:cNvSpPr>
            <a:spLocks noGrp="1"/>
          </p:cNvSpPr>
          <p:nvPr>
            <p:ph idx="1"/>
          </p:nvPr>
        </p:nvSpPr>
        <p:spPr>
          <a:xfrm>
            <a:off x="932873" y="2314771"/>
            <a:ext cx="10649527" cy="3101983"/>
          </a:xfrm>
        </p:spPr>
        <p:txBody>
          <a:bodyPr>
            <a:noAutofit/>
          </a:bodyPr>
          <a:lstStyle/>
          <a:p>
            <a:pPr marL="0" indent="0">
              <a:buNone/>
            </a:pPr>
            <a:r>
              <a:rPr lang="en-US" sz="2800" dirty="0" smtClean="0"/>
              <a:t>“Emotion </a:t>
            </a:r>
            <a:r>
              <a:rPr lang="en-US" sz="2800" dirty="0"/>
              <a:t>regulation involves a coherent relationship with the self, specifically effective communication between body, mind, and feelings. Effective emotion regulation involves the ability to accurately detect and evaluate cues related to physiological reactions to stressful events, accompanied by appropriate regulation strategies that temper and influence the emotional response. There is compelling evidence demonstrating links between poor or disrupted awareness of sensory information, or </a:t>
            </a:r>
            <a:r>
              <a:rPr lang="en-US" sz="2800" dirty="0" err="1"/>
              <a:t>interoceptive</a:t>
            </a:r>
            <a:r>
              <a:rPr lang="en-US" sz="2800" dirty="0"/>
              <a:t> awareness, and difficulties with emotion regulation</a:t>
            </a:r>
            <a:r>
              <a:rPr lang="en-US" sz="2800" dirty="0" smtClean="0"/>
              <a:t>.”  (Price &amp; </a:t>
            </a:r>
            <a:r>
              <a:rPr lang="en-US" sz="2800" dirty="0" err="1" smtClean="0"/>
              <a:t>Hooven</a:t>
            </a:r>
            <a:r>
              <a:rPr lang="en-US" sz="2800" dirty="0" smtClean="0"/>
              <a:t>, 2018)</a:t>
            </a:r>
            <a:endParaRPr lang="en-US" sz="2800" dirty="0"/>
          </a:p>
        </p:txBody>
      </p:sp>
    </p:spTree>
    <p:extLst>
      <p:ext uri="{BB962C8B-B14F-4D97-AF65-F5344CB8AC3E}">
        <p14:creationId xmlns:p14="http://schemas.microsoft.com/office/powerpoint/2010/main" val="3464066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for Emotional Regulation</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The Incredible 5-Point Scale</a:t>
            </a:r>
          </a:p>
          <a:p>
            <a:pPr marL="0" indent="0">
              <a:buNone/>
            </a:pPr>
            <a:r>
              <a:rPr lang="en-US" sz="2800" dirty="0">
                <a:hlinkClick r:id="rId2"/>
              </a:rPr>
              <a:t>https://www.5pointscale.com</a:t>
            </a:r>
            <a:r>
              <a:rPr lang="en-US" sz="2800" dirty="0" smtClean="0">
                <a:hlinkClick r:id="rId2"/>
              </a:rPr>
              <a:t>/</a:t>
            </a:r>
            <a:r>
              <a:rPr lang="en-US" sz="2800" dirty="0" smtClean="0"/>
              <a:t> </a:t>
            </a:r>
          </a:p>
          <a:p>
            <a:r>
              <a:rPr lang="en-US" sz="2800" dirty="0" smtClean="0"/>
              <a:t>The Zones of Regulation</a:t>
            </a:r>
          </a:p>
          <a:p>
            <a:pPr marL="0" indent="0">
              <a:buNone/>
            </a:pPr>
            <a:r>
              <a:rPr lang="en-US" sz="2800" dirty="0">
                <a:hlinkClick r:id="rId3"/>
              </a:rPr>
              <a:t>https://</a:t>
            </a:r>
            <a:r>
              <a:rPr lang="en-US" sz="2800" dirty="0" smtClean="0">
                <a:hlinkClick r:id="rId3"/>
              </a:rPr>
              <a:t>zonesofregulation.com/index.html</a:t>
            </a:r>
            <a:r>
              <a:rPr lang="en-US" sz="2800" dirty="0" smtClean="0"/>
              <a:t> </a:t>
            </a:r>
          </a:p>
          <a:p>
            <a:r>
              <a:rPr lang="en-US" sz="2800" dirty="0" err="1"/>
              <a:t>Interoception</a:t>
            </a:r>
            <a:r>
              <a:rPr lang="en-US" sz="2800" dirty="0"/>
              <a:t>: The Eighth Sensory </a:t>
            </a:r>
            <a:r>
              <a:rPr lang="en-US" sz="2800" dirty="0" smtClean="0"/>
              <a:t>System</a:t>
            </a:r>
          </a:p>
          <a:p>
            <a:pPr marL="0" indent="0">
              <a:buNone/>
            </a:pPr>
            <a:r>
              <a:rPr lang="en-US" sz="2800" dirty="0">
                <a:hlinkClick r:id="rId4"/>
              </a:rPr>
              <a:t>https://www.kelly-mahler.com</a:t>
            </a:r>
            <a:r>
              <a:rPr lang="en-US" sz="2800" dirty="0" smtClean="0">
                <a:hlinkClick r:id="rId4"/>
              </a:rPr>
              <a:t>/</a:t>
            </a:r>
            <a:r>
              <a:rPr lang="en-US" sz="2800" dirty="0" smtClean="0"/>
              <a:t> </a:t>
            </a:r>
            <a:endParaRPr lang="en-US" sz="2800" dirty="0"/>
          </a:p>
          <a:p>
            <a:endParaRPr lang="en-US" dirty="0" smtClean="0"/>
          </a:p>
          <a:p>
            <a:endParaRPr lang="en-US" dirty="0"/>
          </a:p>
        </p:txBody>
      </p:sp>
    </p:spTree>
    <p:extLst>
      <p:ext uri="{BB962C8B-B14F-4D97-AF65-F5344CB8AC3E}">
        <p14:creationId xmlns:p14="http://schemas.microsoft.com/office/powerpoint/2010/main" val="179209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809627"/>
            <a:ext cx="7729728" cy="1188720"/>
          </a:xfrm>
        </p:spPr>
        <p:txBody>
          <a:bodyPr>
            <a:normAutofit/>
          </a:bodyPr>
          <a:lstStyle/>
          <a:p>
            <a:r>
              <a:rPr lang="en-US" dirty="0" err="1" smtClean="0"/>
              <a:t>ADOpting</a:t>
            </a:r>
            <a:r>
              <a:rPr lang="en-US" dirty="0" smtClean="0"/>
              <a:t> a System</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027907" y="2638044"/>
            <a:ext cx="2537167" cy="3474816"/>
          </a:xfrm>
          <a:prstGeom prst="rect">
            <a:avLst/>
          </a:prstGeom>
        </p:spPr>
      </p:pic>
      <p:sp>
        <p:nvSpPr>
          <p:cNvPr id="5" name="TextBox 4"/>
          <p:cNvSpPr txBox="1"/>
          <p:nvPr/>
        </p:nvSpPr>
        <p:spPr>
          <a:xfrm>
            <a:off x="1838558" y="6197441"/>
            <a:ext cx="3179525" cy="646331"/>
          </a:xfrm>
          <a:prstGeom prst="rect">
            <a:avLst/>
          </a:prstGeom>
          <a:noFill/>
        </p:spPr>
        <p:txBody>
          <a:bodyPr wrap="none" rtlCol="0">
            <a:spAutoFit/>
          </a:bodyPr>
          <a:lstStyle/>
          <a:p>
            <a:pPr algn="ctr"/>
            <a:r>
              <a:rPr lang="en-US" dirty="0" smtClean="0"/>
              <a:t>The Incredible 5-Point Scale</a:t>
            </a:r>
          </a:p>
          <a:p>
            <a:pPr algn="ctr"/>
            <a:r>
              <a:rPr lang="en-US" dirty="0" smtClean="0"/>
              <a:t>Kari Dunn </a:t>
            </a:r>
            <a:r>
              <a:rPr lang="en-US" dirty="0" err="1" smtClean="0"/>
              <a:t>Buron</a:t>
            </a:r>
            <a:r>
              <a:rPr lang="en-US" dirty="0" smtClean="0"/>
              <a:t> &amp; Mitzi Curtis</a:t>
            </a:r>
            <a:endParaRPr lang="en-US" dirty="0"/>
          </a:p>
        </p:txBody>
      </p:sp>
      <p:pic>
        <p:nvPicPr>
          <p:cNvPr id="1026" name="Picture 2" descr="C:\Users\DELSAN~1\AppData\Local\Temp\SNAGHTML4155e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175" y="2638044"/>
            <a:ext cx="5173807" cy="2901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88542" y="5632449"/>
            <a:ext cx="2499402" cy="646331"/>
          </a:xfrm>
          <a:prstGeom prst="rect">
            <a:avLst/>
          </a:prstGeom>
          <a:noFill/>
        </p:spPr>
        <p:txBody>
          <a:bodyPr wrap="none" rtlCol="0">
            <a:spAutoFit/>
          </a:bodyPr>
          <a:lstStyle/>
          <a:p>
            <a:r>
              <a:rPr lang="en-US" dirty="0" smtClean="0"/>
              <a:t>The Zones of Regulation</a:t>
            </a:r>
          </a:p>
          <a:p>
            <a:pPr algn="ctr"/>
            <a:r>
              <a:rPr lang="en-US" dirty="0" smtClean="0"/>
              <a:t>Leah </a:t>
            </a:r>
            <a:r>
              <a:rPr lang="en-US" dirty="0" err="1" smtClean="0"/>
              <a:t>Kruypers</a:t>
            </a:r>
            <a:endParaRPr lang="en-US" dirty="0"/>
          </a:p>
        </p:txBody>
      </p:sp>
      <p:sp>
        <p:nvSpPr>
          <p:cNvPr id="6" name="TextBox 5"/>
          <p:cNvSpPr txBox="1"/>
          <p:nvPr/>
        </p:nvSpPr>
        <p:spPr>
          <a:xfrm>
            <a:off x="2027907" y="2099291"/>
            <a:ext cx="1415772" cy="461665"/>
          </a:xfrm>
          <a:prstGeom prst="rect">
            <a:avLst/>
          </a:prstGeom>
          <a:noFill/>
        </p:spPr>
        <p:txBody>
          <a:bodyPr wrap="none" rtlCol="0">
            <a:spAutoFit/>
          </a:bodyPr>
          <a:lstStyle/>
          <a:p>
            <a:r>
              <a:rPr lang="en-US" sz="2400" dirty="0" smtClean="0"/>
              <a:t>Examples:</a:t>
            </a:r>
            <a:endParaRPr lang="en-US" sz="2400" dirty="0"/>
          </a:p>
        </p:txBody>
      </p:sp>
    </p:spTree>
    <p:extLst>
      <p:ext uri="{BB962C8B-B14F-4D97-AF65-F5344CB8AC3E}">
        <p14:creationId xmlns:p14="http://schemas.microsoft.com/office/powerpoint/2010/main" val="2657617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ADOpting</a:t>
            </a:r>
            <a:r>
              <a:rPr lang="en-US" dirty="0"/>
              <a:t> a System</a:t>
            </a:r>
          </a:p>
        </p:txBody>
      </p:sp>
      <p:sp>
        <p:nvSpPr>
          <p:cNvPr id="3" name="Content Placeholder 2"/>
          <p:cNvSpPr>
            <a:spLocks noGrp="1"/>
          </p:cNvSpPr>
          <p:nvPr>
            <p:ph idx="1"/>
          </p:nvPr>
        </p:nvSpPr>
        <p:spPr/>
        <p:txBody>
          <a:bodyPr/>
          <a:lstStyle/>
          <a:p>
            <a:endParaRPr lang="en-US"/>
          </a:p>
        </p:txBody>
      </p:sp>
      <p:pic>
        <p:nvPicPr>
          <p:cNvPr id="1026" name="Picture 2" descr="Interoception: The Eighth Sensory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339" y="2493819"/>
            <a:ext cx="2634440" cy="39502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4053424"/>
            <a:ext cx="5345887" cy="830997"/>
          </a:xfrm>
          <a:prstGeom prst="rect">
            <a:avLst/>
          </a:prstGeom>
          <a:noFill/>
        </p:spPr>
        <p:txBody>
          <a:bodyPr wrap="none" rtlCol="0">
            <a:spAutoFit/>
          </a:bodyPr>
          <a:lstStyle/>
          <a:p>
            <a:pPr algn="ctr"/>
            <a:r>
              <a:rPr lang="en-US" sz="2400" dirty="0" err="1" smtClean="0"/>
              <a:t>Interoception</a:t>
            </a:r>
            <a:r>
              <a:rPr lang="en-US" sz="2400" dirty="0" smtClean="0"/>
              <a:t>: The Eighth Sensory System</a:t>
            </a:r>
          </a:p>
          <a:p>
            <a:pPr algn="ctr"/>
            <a:r>
              <a:rPr lang="en-US" sz="2400" dirty="0" smtClean="0"/>
              <a:t>Kelly Mahler, MS, OTR/L</a:t>
            </a:r>
            <a:endParaRPr lang="en-US" sz="2400" dirty="0"/>
          </a:p>
        </p:txBody>
      </p:sp>
    </p:spTree>
    <p:extLst>
      <p:ext uri="{BB962C8B-B14F-4D97-AF65-F5344CB8AC3E}">
        <p14:creationId xmlns:p14="http://schemas.microsoft.com/office/powerpoint/2010/main" val="2916586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2231136" y="2638044"/>
            <a:ext cx="7729728" cy="3836647"/>
          </a:xfrm>
        </p:spPr>
        <p:txBody>
          <a:bodyPr>
            <a:normAutofit/>
          </a:bodyPr>
          <a:lstStyle/>
          <a:p>
            <a:r>
              <a:rPr lang="en-US" dirty="0" err="1" smtClean="0"/>
              <a:t>Bervoets</a:t>
            </a:r>
            <a:r>
              <a:rPr lang="en-US" dirty="0" smtClean="0"/>
              <a:t>, J., Milton, D., &amp; Van de  </a:t>
            </a:r>
            <a:r>
              <a:rPr lang="en-US" dirty="0" err="1" smtClean="0"/>
              <a:t>Cruys</a:t>
            </a:r>
            <a:r>
              <a:rPr lang="en-US" dirty="0" smtClean="0"/>
              <a:t>, S (2021). Autism and intolerance of uncertainty: an ill-fitting pair. </a:t>
            </a:r>
            <a:r>
              <a:rPr lang="en-US" dirty="0"/>
              <a:t> </a:t>
            </a:r>
            <a:r>
              <a:rPr lang="en-US" i="1" dirty="0" smtClean="0"/>
              <a:t>Trend in Cognitive Sciences</a:t>
            </a:r>
            <a:r>
              <a:rPr lang="en-US" dirty="0" smtClean="0"/>
              <a:t>. </a:t>
            </a:r>
            <a:r>
              <a:rPr lang="en-US" i="1" dirty="0" smtClean="0"/>
              <a:t>In press.</a:t>
            </a:r>
          </a:p>
          <a:p>
            <a:r>
              <a:rPr lang="en-US" dirty="0" err="1" smtClean="0"/>
              <a:t>Buhr</a:t>
            </a:r>
            <a:r>
              <a:rPr lang="en-US" dirty="0" smtClean="0"/>
              <a:t>, K. &amp; </a:t>
            </a:r>
            <a:r>
              <a:rPr lang="en-US" dirty="0" err="1" smtClean="0"/>
              <a:t>Dugas</a:t>
            </a:r>
            <a:r>
              <a:rPr lang="en-US" dirty="0" smtClean="0"/>
              <a:t>,  M. J. (2009).  The role of fear of anxiety and intolerance of uncertainty: An experimental manipulation.  </a:t>
            </a:r>
            <a:r>
              <a:rPr lang="en-US" i="1" dirty="0" err="1" smtClean="0"/>
              <a:t>Behaviour</a:t>
            </a:r>
            <a:r>
              <a:rPr lang="en-US" i="1" dirty="0" smtClean="0"/>
              <a:t> Research and Therapy, </a:t>
            </a:r>
            <a:r>
              <a:rPr lang="en-US" dirty="0" smtClean="0"/>
              <a:t>47, 215-223.  </a:t>
            </a:r>
          </a:p>
          <a:p>
            <a:r>
              <a:rPr lang="en-US" dirty="0" smtClean="0"/>
              <a:t>Gross,  J. (2015).  The extended process model of emotion regulation: Elaborations, applications, and future directions.  </a:t>
            </a:r>
            <a:r>
              <a:rPr lang="en-US" i="1" dirty="0" smtClean="0"/>
              <a:t>Psychological Inquiry, </a:t>
            </a:r>
            <a:r>
              <a:rPr lang="en-US" dirty="0" smtClean="0"/>
              <a:t>26, 130-137.</a:t>
            </a:r>
          </a:p>
          <a:p>
            <a:r>
              <a:rPr lang="en-US" dirty="0" err="1"/>
              <a:t>Hollocks</a:t>
            </a:r>
            <a:r>
              <a:rPr lang="en-US" dirty="0"/>
              <a:t>, </a:t>
            </a:r>
            <a:r>
              <a:rPr lang="en-US" dirty="0" smtClean="0"/>
              <a:t>M., J.,  </a:t>
            </a:r>
            <a:r>
              <a:rPr lang="en-US" dirty="0"/>
              <a:t>Lehr, </a:t>
            </a:r>
            <a:r>
              <a:rPr lang="en-US" dirty="0" smtClean="0"/>
              <a:t> J.W., </a:t>
            </a:r>
            <a:r>
              <a:rPr lang="en-US" dirty="0" err="1" smtClean="0"/>
              <a:t>Magiati</a:t>
            </a:r>
            <a:r>
              <a:rPr lang="en-US" dirty="0"/>
              <a:t>,  </a:t>
            </a:r>
            <a:r>
              <a:rPr lang="en-US" dirty="0" err="1"/>
              <a:t>Meiser</a:t>
            </a:r>
            <a:r>
              <a:rPr lang="en-US" dirty="0"/>
              <a:t>,-Stedman, </a:t>
            </a:r>
            <a:r>
              <a:rPr lang="en-US" dirty="0" smtClean="0"/>
              <a:t>I., </a:t>
            </a:r>
            <a:r>
              <a:rPr lang="en-US" dirty="0"/>
              <a:t>&amp; </a:t>
            </a:r>
            <a:r>
              <a:rPr lang="en-US" dirty="0" err="1" smtClean="0"/>
              <a:t>Brugha</a:t>
            </a:r>
            <a:r>
              <a:rPr lang="en-US" dirty="0" smtClean="0"/>
              <a:t>, T. S. (2018).  Anxiety and depression in adults with autism:  A systematic review and meta-analysis. </a:t>
            </a:r>
            <a:r>
              <a:rPr lang="en-US" i="1" dirty="0" smtClean="0"/>
              <a:t>Psychological Medicine</a:t>
            </a:r>
            <a:r>
              <a:rPr lang="en-US" dirty="0" smtClean="0"/>
              <a:t>, 1-14. </a:t>
            </a:r>
          </a:p>
        </p:txBody>
      </p:sp>
    </p:spTree>
    <p:extLst>
      <p:ext uri="{BB962C8B-B14F-4D97-AF65-F5344CB8AC3E}">
        <p14:creationId xmlns:p14="http://schemas.microsoft.com/office/powerpoint/2010/main" val="3601364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58292"/>
            <a:ext cx="7729728" cy="1188720"/>
          </a:xfrm>
        </p:spPr>
        <p:txBody>
          <a:bodyPr/>
          <a:lstStyle/>
          <a:p>
            <a:r>
              <a:rPr lang="en-US" dirty="0" smtClean="0"/>
              <a:t>Anxiety</a:t>
            </a:r>
            <a:endParaRPr lang="en-US" dirty="0"/>
          </a:p>
        </p:txBody>
      </p:sp>
      <p:sp>
        <p:nvSpPr>
          <p:cNvPr id="3" name="Content Placeholder 2"/>
          <p:cNvSpPr>
            <a:spLocks noGrp="1"/>
          </p:cNvSpPr>
          <p:nvPr>
            <p:ph idx="1"/>
          </p:nvPr>
        </p:nvSpPr>
        <p:spPr>
          <a:xfrm>
            <a:off x="2231136" y="2009972"/>
            <a:ext cx="7729728" cy="3101983"/>
          </a:xfrm>
        </p:spPr>
        <p:txBody>
          <a:bodyPr>
            <a:noAutofit/>
          </a:bodyPr>
          <a:lstStyle/>
          <a:p>
            <a:r>
              <a:rPr lang="en-US" sz="3200" b="1" dirty="0" smtClean="0"/>
              <a:t>Anxiety</a:t>
            </a:r>
            <a:r>
              <a:rPr lang="en-US" sz="3200" dirty="0" smtClean="0"/>
              <a:t> is identified as the most commonly reported disorder among  individuals with Autism Spectrum Disorders (</a:t>
            </a:r>
            <a:r>
              <a:rPr lang="en-US" sz="3200" dirty="0" err="1" smtClean="0"/>
              <a:t>Hollocks</a:t>
            </a:r>
            <a:r>
              <a:rPr lang="en-US" sz="3200" dirty="0" smtClean="0"/>
              <a:t>,  Lehr,  </a:t>
            </a:r>
            <a:r>
              <a:rPr lang="en-US" sz="3200" dirty="0" err="1" smtClean="0"/>
              <a:t>Magiati</a:t>
            </a:r>
            <a:r>
              <a:rPr lang="en-US" sz="3200" dirty="0" smtClean="0"/>
              <a:t>,  </a:t>
            </a:r>
            <a:r>
              <a:rPr lang="en-US" sz="3200" dirty="0" err="1" smtClean="0"/>
              <a:t>Meiser</a:t>
            </a:r>
            <a:r>
              <a:rPr lang="en-US" sz="3200" dirty="0" smtClean="0"/>
              <a:t>,-Stedman,  &amp; </a:t>
            </a:r>
            <a:r>
              <a:rPr lang="en-US" sz="3200" dirty="0" err="1" smtClean="0"/>
              <a:t>Brugha</a:t>
            </a:r>
            <a:r>
              <a:rPr lang="en-US" sz="3200" dirty="0" smtClean="0"/>
              <a:t> 2018;  Rodgers &amp; </a:t>
            </a:r>
            <a:r>
              <a:rPr lang="en-US" sz="3200" dirty="0" err="1" smtClean="0"/>
              <a:t>Ofield</a:t>
            </a:r>
            <a:r>
              <a:rPr lang="en-US" sz="3200" dirty="0" smtClean="0"/>
              <a:t>,  2018)</a:t>
            </a:r>
          </a:p>
          <a:p>
            <a:r>
              <a:rPr lang="en-US" sz="3200" dirty="0" smtClean="0"/>
              <a:t>Researchers suggest that up to 70% of adults with autism spectrum disorders are diagnosed with anxiety disorders (Lugo-Marin, 2019).</a:t>
            </a:r>
            <a:endParaRPr lang="en-US" sz="3200" dirty="0"/>
          </a:p>
        </p:txBody>
      </p:sp>
    </p:spTree>
    <p:extLst>
      <p:ext uri="{BB962C8B-B14F-4D97-AF65-F5344CB8AC3E}">
        <p14:creationId xmlns:p14="http://schemas.microsoft.com/office/powerpoint/2010/main" val="3702214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2231136" y="2638044"/>
            <a:ext cx="7729728" cy="4219956"/>
          </a:xfrm>
        </p:spPr>
        <p:txBody>
          <a:bodyPr>
            <a:normAutofit fontScale="92500" lnSpcReduction="10000"/>
          </a:bodyPr>
          <a:lstStyle/>
          <a:p>
            <a:r>
              <a:rPr lang="en-US" dirty="0"/>
              <a:t>Lugo-Marin, J., </a:t>
            </a:r>
            <a:r>
              <a:rPr lang="en-US" dirty="0" err="1"/>
              <a:t>Magan-Maganto</a:t>
            </a:r>
            <a:r>
              <a:rPr lang="en-US" dirty="0"/>
              <a:t>,  M., River-Santana, A., Cuellar-</a:t>
            </a:r>
            <a:r>
              <a:rPr lang="en-US" dirty="0" err="1"/>
              <a:t>Pompa</a:t>
            </a:r>
            <a:r>
              <a:rPr lang="en-US" dirty="0"/>
              <a:t>, L.,  </a:t>
            </a:r>
            <a:r>
              <a:rPr lang="en-US" dirty="0" err="1"/>
              <a:t>Alviani</a:t>
            </a:r>
            <a:r>
              <a:rPr lang="en-US" dirty="0"/>
              <a:t>,  M.,  </a:t>
            </a:r>
            <a:r>
              <a:rPr lang="en-US" dirty="0" err="1"/>
              <a:t>Jenaro</a:t>
            </a:r>
            <a:r>
              <a:rPr lang="en-US" dirty="0"/>
              <a:t>-Rio,  C. et al (2019).  Prevalence of psychiatric disorders in adults with autism spectrum disorder:  A systematic review and meta-analysis.  </a:t>
            </a:r>
            <a:r>
              <a:rPr lang="en-US" i="1" dirty="0"/>
              <a:t>Research in Autism Spectrum Disorders., </a:t>
            </a:r>
            <a:r>
              <a:rPr lang="en-US" dirty="0"/>
              <a:t>59, 22-33.  </a:t>
            </a:r>
            <a:endParaRPr lang="en-US" dirty="0" smtClean="0"/>
          </a:p>
          <a:p>
            <a:r>
              <a:rPr lang="en-US" dirty="0" smtClean="0"/>
              <a:t>Price,  C.J. &amp; </a:t>
            </a:r>
            <a:r>
              <a:rPr lang="en-US" dirty="0" err="1" smtClean="0"/>
              <a:t>Hooven</a:t>
            </a:r>
            <a:r>
              <a:rPr lang="en-US" dirty="0" smtClean="0"/>
              <a:t>, C. (2018). </a:t>
            </a:r>
            <a:r>
              <a:rPr lang="en-US" dirty="0" err="1" smtClean="0"/>
              <a:t>Interoceptive</a:t>
            </a:r>
            <a:r>
              <a:rPr lang="en-US" dirty="0" smtClean="0"/>
              <a:t> awareness skills for emotion regulation: Theory and approach of mindful awareness in body-oriented therapy (MABT). </a:t>
            </a:r>
            <a:r>
              <a:rPr lang="en-US" i="1" dirty="0" smtClean="0"/>
              <a:t>Frontiers in Psychology, </a:t>
            </a:r>
            <a:r>
              <a:rPr lang="en-US" dirty="0" smtClean="0"/>
              <a:t>9, 1-12.</a:t>
            </a:r>
            <a:endParaRPr lang="en-US" dirty="0"/>
          </a:p>
          <a:p>
            <a:r>
              <a:rPr lang="en-US" dirty="0" err="1"/>
              <a:t>Saez-Suanes</a:t>
            </a:r>
            <a:r>
              <a:rPr lang="en-US" dirty="0"/>
              <a:t>, G.P., , Garcia-</a:t>
            </a:r>
            <a:r>
              <a:rPr lang="en-US" dirty="0" err="1"/>
              <a:t>Villamisar</a:t>
            </a:r>
            <a:r>
              <a:rPr lang="en-US" dirty="0"/>
              <a:t>, , D., del </a:t>
            </a:r>
            <a:r>
              <a:rPr lang="en-US" dirty="0" err="1"/>
              <a:t>Pozo</a:t>
            </a:r>
            <a:r>
              <a:rPr lang="en-US" dirty="0"/>
              <a:t>  </a:t>
            </a:r>
            <a:r>
              <a:rPr lang="en-US" dirty="0" err="1"/>
              <a:t>Armentia</a:t>
            </a:r>
            <a:r>
              <a:rPr lang="en-US" dirty="0"/>
              <a:t>,  Araceli, &amp; </a:t>
            </a:r>
            <a:r>
              <a:rPr lang="en-US" dirty="0" err="1"/>
              <a:t>Dattilo</a:t>
            </a:r>
            <a:r>
              <a:rPr lang="en-US" dirty="0"/>
              <a:t>, J. (2020). Emotional dysregulation and uncertainty intolerance as </a:t>
            </a:r>
            <a:r>
              <a:rPr lang="en-US" dirty="0" err="1"/>
              <a:t>transdiagnostic</a:t>
            </a:r>
            <a:r>
              <a:rPr lang="en-US" dirty="0"/>
              <a:t> mediators of anxiety in adults with autism spectrum disorders and intellectual disability, </a:t>
            </a:r>
            <a:r>
              <a:rPr lang="en-US" i="1" dirty="0"/>
              <a:t>Research in Developmental Disabilities,</a:t>
            </a:r>
            <a:r>
              <a:rPr lang="en-US" dirty="0"/>
              <a:t>106, 1-11</a:t>
            </a:r>
            <a:r>
              <a:rPr lang="en-US" dirty="0" smtClean="0"/>
              <a:t>.</a:t>
            </a:r>
          </a:p>
          <a:p>
            <a:r>
              <a:rPr lang="en-US" dirty="0" err="1" smtClean="0"/>
              <a:t>Souers</a:t>
            </a:r>
            <a:r>
              <a:rPr lang="en-US" dirty="0" smtClean="0"/>
              <a:t>, K. &amp; Hall, P. (2016). Fostering resilient learner: Strategies for creating trauma-sensitive classroom.  Alexandria, VA:  ASCD.</a:t>
            </a:r>
            <a:endParaRPr lang="en-US" dirty="0"/>
          </a:p>
          <a:p>
            <a:r>
              <a:rPr lang="en-US" dirty="0"/>
              <a:t>Rodgers, J. &amp; </a:t>
            </a:r>
            <a:r>
              <a:rPr lang="en-US" dirty="0" err="1"/>
              <a:t>Ofield</a:t>
            </a:r>
            <a:r>
              <a:rPr lang="en-US" dirty="0"/>
              <a:t>,  A. (2018).  Understanding, recognizing and treating co-occurring anxiety in autism. </a:t>
            </a:r>
            <a:r>
              <a:rPr lang="en-US" i="1" dirty="0"/>
              <a:t>Current Developmental Disorders Reports, </a:t>
            </a:r>
            <a:r>
              <a:rPr lang="en-US" dirty="0"/>
              <a:t>5, 58-64.</a:t>
            </a:r>
          </a:p>
          <a:p>
            <a:endParaRPr lang="en-US" dirty="0" smtClean="0">
              <a:hlinkClick r:id="rId2"/>
            </a:endParaRPr>
          </a:p>
        </p:txBody>
      </p:sp>
    </p:spTree>
    <p:extLst>
      <p:ext uri="{BB962C8B-B14F-4D97-AF65-F5344CB8AC3E}">
        <p14:creationId xmlns:p14="http://schemas.microsoft.com/office/powerpoint/2010/main" val="3031677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Uncertainty Intolerance</a:t>
            </a:r>
          </a:p>
        </p:txBody>
      </p:sp>
      <p:sp>
        <p:nvSpPr>
          <p:cNvPr id="3" name="Content Placeholder 2"/>
          <p:cNvSpPr>
            <a:spLocks noGrp="1"/>
          </p:cNvSpPr>
          <p:nvPr>
            <p:ph idx="1"/>
          </p:nvPr>
        </p:nvSpPr>
        <p:spPr/>
        <p:txBody>
          <a:bodyPr>
            <a:noAutofit/>
          </a:bodyPr>
          <a:lstStyle/>
          <a:p>
            <a:pPr marL="0" indent="0">
              <a:buNone/>
            </a:pPr>
            <a:r>
              <a:rPr lang="en-US" sz="3200" dirty="0" smtClean="0"/>
              <a:t>In a study conducted by </a:t>
            </a:r>
            <a:r>
              <a:rPr lang="en-US" sz="3200" dirty="0" err="1" smtClean="0"/>
              <a:t>Saiz-Suanes</a:t>
            </a:r>
            <a:r>
              <a:rPr lang="en-US" sz="3200" dirty="0" smtClean="0"/>
              <a:t> et al (2020), anxiety correlated with variables of </a:t>
            </a:r>
            <a:r>
              <a:rPr lang="en-US" sz="3200" b="1" dirty="0" smtClean="0"/>
              <a:t>emotional dysregulation </a:t>
            </a:r>
            <a:r>
              <a:rPr lang="en-US" sz="3200" dirty="0" smtClean="0"/>
              <a:t>and </a:t>
            </a:r>
            <a:r>
              <a:rPr lang="en-US" sz="3200" b="1" dirty="0" smtClean="0"/>
              <a:t>uncertainty intolerance. </a:t>
            </a:r>
            <a:r>
              <a:rPr lang="en-US" sz="3200" dirty="0" smtClean="0"/>
              <a:t>They also shared that adults with autism and intellectual disability showed greater of maladaptive emotional regulation strategies and uncertainty intolerance.   </a:t>
            </a:r>
            <a:endParaRPr lang="en-US" sz="3200" dirty="0"/>
          </a:p>
        </p:txBody>
      </p:sp>
    </p:spTree>
    <p:extLst>
      <p:ext uri="{BB962C8B-B14F-4D97-AF65-F5344CB8AC3E}">
        <p14:creationId xmlns:p14="http://schemas.microsoft.com/office/powerpoint/2010/main" val="1726870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Regulation</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When people try to manage and understand emotions and adapt their emotional response to the context or situation, it is referred to as </a:t>
            </a:r>
            <a:r>
              <a:rPr lang="en-US" sz="3200" b="1" dirty="0" smtClean="0"/>
              <a:t>emotional regulation </a:t>
            </a:r>
            <a:r>
              <a:rPr lang="en-US" sz="3200" dirty="0" smtClean="0"/>
              <a:t>(Gross, 2015</a:t>
            </a:r>
            <a:r>
              <a:rPr lang="en-US" sz="2000" dirty="0" smtClean="0"/>
              <a:t>).</a:t>
            </a:r>
            <a:endParaRPr lang="en-US" sz="2000" dirty="0"/>
          </a:p>
        </p:txBody>
      </p:sp>
    </p:spTree>
    <p:extLst>
      <p:ext uri="{BB962C8B-B14F-4D97-AF65-F5344CB8AC3E}">
        <p14:creationId xmlns:p14="http://schemas.microsoft.com/office/powerpoint/2010/main" val="3767121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Beneath the surface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2891" y="2320453"/>
            <a:ext cx="6770088" cy="4389979"/>
          </a:xfrm>
        </p:spPr>
      </p:pic>
      <p:sp>
        <p:nvSpPr>
          <p:cNvPr id="6" name="TextBox 5"/>
          <p:cNvSpPr txBox="1"/>
          <p:nvPr/>
        </p:nvSpPr>
        <p:spPr>
          <a:xfrm>
            <a:off x="7462983" y="2826328"/>
            <a:ext cx="1939826" cy="646331"/>
          </a:xfrm>
          <a:prstGeom prst="rect">
            <a:avLst/>
          </a:prstGeom>
          <a:solidFill>
            <a:schemeClr val="accent6">
              <a:lumMod val="60000"/>
              <a:lumOff val="40000"/>
            </a:schemeClr>
          </a:solidFill>
          <a:ln w="28575">
            <a:solidFill>
              <a:schemeClr val="tx1"/>
            </a:solidFill>
          </a:ln>
        </p:spPr>
        <p:txBody>
          <a:bodyPr wrap="none" rtlCol="0">
            <a:spAutoFit/>
          </a:bodyPr>
          <a:lstStyle/>
          <a:p>
            <a:pPr algn="ctr"/>
            <a:r>
              <a:rPr lang="en-US" dirty="0" smtClean="0"/>
              <a:t>Dysregulation in a</a:t>
            </a:r>
          </a:p>
          <a:p>
            <a:pPr algn="ctr"/>
            <a:r>
              <a:rPr lang="en-US" dirty="0" smtClean="0"/>
              <a:t>Individual</a:t>
            </a:r>
            <a:endParaRPr lang="en-US" dirty="0"/>
          </a:p>
        </p:txBody>
      </p:sp>
      <p:sp>
        <p:nvSpPr>
          <p:cNvPr id="7" name="TextBox 6"/>
          <p:cNvSpPr txBox="1"/>
          <p:nvPr/>
        </p:nvSpPr>
        <p:spPr>
          <a:xfrm>
            <a:off x="3425103" y="4330777"/>
            <a:ext cx="1435009" cy="369332"/>
          </a:xfrm>
          <a:prstGeom prst="rect">
            <a:avLst/>
          </a:prstGeom>
          <a:solidFill>
            <a:schemeClr val="accent6">
              <a:lumMod val="60000"/>
              <a:lumOff val="40000"/>
            </a:schemeClr>
          </a:solidFill>
          <a:ln w="28575">
            <a:solidFill>
              <a:schemeClr val="tx1"/>
            </a:solidFill>
          </a:ln>
        </p:spPr>
        <p:txBody>
          <a:bodyPr wrap="none" rtlCol="0">
            <a:spAutoFit/>
          </a:bodyPr>
          <a:lstStyle/>
          <a:p>
            <a:pPr algn="ctr"/>
            <a:r>
              <a:rPr lang="en-US" dirty="0" smtClean="0"/>
              <a:t>Unmet needs</a:t>
            </a:r>
            <a:endParaRPr lang="en-US" dirty="0"/>
          </a:p>
        </p:txBody>
      </p:sp>
      <p:sp>
        <p:nvSpPr>
          <p:cNvPr id="8" name="TextBox 7"/>
          <p:cNvSpPr txBox="1"/>
          <p:nvPr/>
        </p:nvSpPr>
        <p:spPr>
          <a:xfrm>
            <a:off x="3425103" y="5060612"/>
            <a:ext cx="1943354" cy="369332"/>
          </a:xfrm>
          <a:prstGeom prst="rect">
            <a:avLst/>
          </a:prstGeom>
          <a:solidFill>
            <a:schemeClr val="accent6">
              <a:lumMod val="60000"/>
              <a:lumOff val="40000"/>
            </a:schemeClr>
          </a:solidFill>
          <a:ln w="28575">
            <a:solidFill>
              <a:schemeClr val="tx1"/>
            </a:solidFill>
          </a:ln>
        </p:spPr>
        <p:txBody>
          <a:bodyPr wrap="none" rtlCol="0">
            <a:spAutoFit/>
          </a:bodyPr>
          <a:lstStyle/>
          <a:p>
            <a:pPr algn="ctr"/>
            <a:r>
              <a:rPr lang="en-US" dirty="0" smtClean="0"/>
              <a:t>Negative emotions</a:t>
            </a:r>
            <a:endParaRPr lang="en-US" dirty="0"/>
          </a:p>
        </p:txBody>
      </p:sp>
      <p:sp>
        <p:nvSpPr>
          <p:cNvPr id="11" name="TextBox 10"/>
          <p:cNvSpPr txBox="1"/>
          <p:nvPr/>
        </p:nvSpPr>
        <p:spPr>
          <a:xfrm>
            <a:off x="5588516" y="4275907"/>
            <a:ext cx="1678665"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Constipation</a:t>
            </a:r>
            <a:endParaRPr lang="en-US" dirty="0"/>
          </a:p>
        </p:txBody>
      </p:sp>
      <p:sp>
        <p:nvSpPr>
          <p:cNvPr id="12" name="TextBox 11"/>
          <p:cNvSpPr txBox="1"/>
          <p:nvPr/>
        </p:nvSpPr>
        <p:spPr>
          <a:xfrm>
            <a:off x="6363868" y="4573280"/>
            <a:ext cx="2198230"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Allergies/reactions</a:t>
            </a:r>
            <a:endParaRPr lang="en-US" dirty="0"/>
          </a:p>
        </p:txBody>
      </p:sp>
      <p:sp>
        <p:nvSpPr>
          <p:cNvPr id="13" name="TextBox 12"/>
          <p:cNvSpPr txBox="1"/>
          <p:nvPr/>
        </p:nvSpPr>
        <p:spPr>
          <a:xfrm>
            <a:off x="6352376" y="5320068"/>
            <a:ext cx="3140603"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Significant transition/changes</a:t>
            </a:r>
            <a:endParaRPr lang="en-US" dirty="0"/>
          </a:p>
        </p:txBody>
      </p:sp>
      <p:sp>
        <p:nvSpPr>
          <p:cNvPr id="14" name="TextBox 13"/>
          <p:cNvSpPr txBox="1"/>
          <p:nvPr/>
        </p:nvSpPr>
        <p:spPr>
          <a:xfrm>
            <a:off x="5588516" y="4959548"/>
            <a:ext cx="2818913"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Eating/feeding differences</a:t>
            </a:r>
            <a:endParaRPr lang="en-US" dirty="0"/>
          </a:p>
        </p:txBody>
      </p:sp>
      <p:sp>
        <p:nvSpPr>
          <p:cNvPr id="16" name="TextBox 15"/>
          <p:cNvSpPr txBox="1"/>
          <p:nvPr/>
        </p:nvSpPr>
        <p:spPr>
          <a:xfrm>
            <a:off x="6274292" y="5987891"/>
            <a:ext cx="2287806"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Sensory differences</a:t>
            </a:r>
            <a:endParaRPr lang="en-US" dirty="0"/>
          </a:p>
        </p:txBody>
      </p:sp>
      <p:sp>
        <p:nvSpPr>
          <p:cNvPr id="17" name="TextBox 16"/>
          <p:cNvSpPr txBox="1"/>
          <p:nvPr/>
        </p:nvSpPr>
        <p:spPr>
          <a:xfrm>
            <a:off x="6370638" y="3978534"/>
            <a:ext cx="2759282"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Limited or restless sleep</a:t>
            </a:r>
            <a:endParaRPr lang="en-US" dirty="0"/>
          </a:p>
        </p:txBody>
      </p:sp>
      <p:sp>
        <p:nvSpPr>
          <p:cNvPr id="18" name="TextBox 17"/>
          <p:cNvSpPr txBox="1"/>
          <p:nvPr/>
        </p:nvSpPr>
        <p:spPr>
          <a:xfrm>
            <a:off x="5671462" y="6307003"/>
            <a:ext cx="3036922"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Communication differences</a:t>
            </a:r>
            <a:endParaRPr lang="en-US" dirty="0"/>
          </a:p>
        </p:txBody>
      </p:sp>
      <p:sp>
        <p:nvSpPr>
          <p:cNvPr id="19" name="TextBox 18"/>
          <p:cNvSpPr txBox="1"/>
          <p:nvPr/>
        </p:nvSpPr>
        <p:spPr>
          <a:xfrm>
            <a:off x="5696334" y="5643189"/>
            <a:ext cx="3084691"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Limited quality relationships</a:t>
            </a:r>
            <a:endParaRPr lang="en-US" dirty="0"/>
          </a:p>
        </p:txBody>
      </p:sp>
    </p:spTree>
    <p:extLst>
      <p:ext uri="{BB962C8B-B14F-4D97-AF65-F5344CB8AC3E}">
        <p14:creationId xmlns:p14="http://schemas.microsoft.com/office/powerpoint/2010/main" val="1363651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Beneath the surface</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891" y="2320453"/>
            <a:ext cx="6770088" cy="4389979"/>
          </a:xfrm>
          <a:prstGeom prst="rect">
            <a:avLst/>
          </a:prstGeom>
        </p:spPr>
      </p:pic>
      <p:sp>
        <p:nvSpPr>
          <p:cNvPr id="5" name="TextBox 4"/>
          <p:cNvSpPr txBox="1"/>
          <p:nvPr/>
        </p:nvSpPr>
        <p:spPr>
          <a:xfrm>
            <a:off x="6323333" y="4161327"/>
            <a:ext cx="875561" cy="369332"/>
          </a:xfrm>
          <a:prstGeom prst="rect">
            <a:avLst/>
          </a:prstGeom>
          <a:solidFill>
            <a:srgbClr val="FFFF00"/>
          </a:solidFill>
          <a:ln w="28575">
            <a:solidFill>
              <a:schemeClr val="tx1"/>
            </a:solidFill>
          </a:ln>
        </p:spPr>
        <p:txBody>
          <a:bodyPr wrap="none" rtlCol="0">
            <a:spAutoFit/>
          </a:bodyPr>
          <a:lstStyle/>
          <a:p>
            <a:pPr algn="ctr"/>
            <a:r>
              <a:rPr lang="en-US" dirty="0" smtClean="0"/>
              <a:t>Trauma</a:t>
            </a:r>
          </a:p>
        </p:txBody>
      </p:sp>
      <p:sp>
        <p:nvSpPr>
          <p:cNvPr id="6" name="TextBox 5"/>
          <p:cNvSpPr txBox="1"/>
          <p:nvPr/>
        </p:nvSpPr>
        <p:spPr>
          <a:xfrm>
            <a:off x="4572000" y="4747331"/>
            <a:ext cx="4610942" cy="1477328"/>
          </a:xfrm>
          <a:prstGeom prst="rect">
            <a:avLst/>
          </a:prstGeom>
          <a:noFill/>
        </p:spPr>
        <p:txBody>
          <a:bodyPr wrap="none" rtlCol="0">
            <a:spAutoFit/>
          </a:bodyPr>
          <a:lstStyle/>
          <a:p>
            <a:r>
              <a:rPr lang="en-US" dirty="0" smtClean="0"/>
              <a:t>“Research indicates that youth living with</a:t>
            </a:r>
          </a:p>
          <a:p>
            <a:r>
              <a:rPr lang="en-US" dirty="0" smtClean="0"/>
              <a:t>intellectual and developmental disability</a:t>
            </a:r>
          </a:p>
          <a:p>
            <a:r>
              <a:rPr lang="en-US" dirty="0" smtClean="0"/>
              <a:t>(IDD) experience exposure to trauma at </a:t>
            </a:r>
          </a:p>
          <a:p>
            <a:r>
              <a:rPr lang="en-US" dirty="0" smtClean="0"/>
              <a:t>a higher rate than their non-disabled peers.”</a:t>
            </a:r>
          </a:p>
          <a:p>
            <a:r>
              <a:rPr lang="en-US" dirty="0" smtClean="0"/>
              <a:t>-The National Child Traumatic Stress Network </a:t>
            </a:r>
            <a:endParaRPr lang="en-US" dirty="0"/>
          </a:p>
        </p:txBody>
      </p:sp>
    </p:spTree>
    <p:extLst>
      <p:ext uri="{BB962C8B-B14F-4D97-AF65-F5344CB8AC3E}">
        <p14:creationId xmlns:p14="http://schemas.microsoft.com/office/powerpoint/2010/main" val="3937185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3318" y="1013247"/>
            <a:ext cx="7729728" cy="1188720"/>
          </a:xfrm>
        </p:spPr>
        <p:txBody>
          <a:bodyPr/>
          <a:lstStyle/>
          <a:p>
            <a:r>
              <a:rPr lang="en-US" dirty="0" smtClean="0"/>
              <a:t>Flight-Fight-Freeze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5157577"/>
              </p:ext>
            </p:extLst>
          </p:nvPr>
        </p:nvGraphicFramePr>
        <p:xfrm>
          <a:off x="808182" y="3639128"/>
          <a:ext cx="10575636" cy="2621279"/>
        </p:xfrm>
        <a:graphic>
          <a:graphicData uri="http://schemas.openxmlformats.org/drawingml/2006/table">
            <a:tbl>
              <a:tblPr firstRow="1" bandRow="1">
                <a:tableStyleId>{5C22544A-7EE6-4342-B048-85BDC9FD1C3A}</a:tableStyleId>
              </a:tblPr>
              <a:tblGrid>
                <a:gridCol w="3525212">
                  <a:extLst>
                    <a:ext uri="{9D8B030D-6E8A-4147-A177-3AD203B41FA5}">
                      <a16:colId xmlns:a16="http://schemas.microsoft.com/office/drawing/2014/main" xmlns="" val="1658373192"/>
                    </a:ext>
                  </a:extLst>
                </a:gridCol>
                <a:gridCol w="3525212">
                  <a:extLst>
                    <a:ext uri="{9D8B030D-6E8A-4147-A177-3AD203B41FA5}">
                      <a16:colId xmlns:a16="http://schemas.microsoft.com/office/drawing/2014/main" xmlns="" val="3113554555"/>
                    </a:ext>
                  </a:extLst>
                </a:gridCol>
                <a:gridCol w="3525212">
                  <a:extLst>
                    <a:ext uri="{9D8B030D-6E8A-4147-A177-3AD203B41FA5}">
                      <a16:colId xmlns:a16="http://schemas.microsoft.com/office/drawing/2014/main" xmlns="" val="3994809825"/>
                    </a:ext>
                  </a:extLst>
                </a:gridCol>
              </a:tblGrid>
              <a:tr h="609599">
                <a:tc>
                  <a:txBody>
                    <a:bodyPr/>
                    <a:lstStyle/>
                    <a:p>
                      <a:pPr algn="ctr"/>
                      <a:r>
                        <a:rPr lang="en-US" sz="2800" dirty="0" smtClean="0"/>
                        <a:t>Flight</a:t>
                      </a:r>
                      <a:endParaRPr lang="en-US" sz="2800" dirty="0"/>
                    </a:p>
                  </a:txBody>
                  <a:tcPr/>
                </a:tc>
                <a:tc>
                  <a:txBody>
                    <a:bodyPr/>
                    <a:lstStyle/>
                    <a:p>
                      <a:pPr algn="ctr"/>
                      <a:r>
                        <a:rPr lang="en-US" sz="2800" dirty="0" smtClean="0"/>
                        <a:t>Fight</a:t>
                      </a:r>
                      <a:endParaRPr lang="en-US" sz="2800" dirty="0"/>
                    </a:p>
                  </a:txBody>
                  <a:tcPr/>
                </a:tc>
                <a:tc>
                  <a:txBody>
                    <a:bodyPr/>
                    <a:lstStyle/>
                    <a:p>
                      <a:pPr algn="ctr"/>
                      <a:r>
                        <a:rPr lang="en-US" sz="2800" dirty="0" smtClean="0"/>
                        <a:t>Freeze</a:t>
                      </a:r>
                      <a:endParaRPr lang="en-US" sz="2800" dirty="0"/>
                    </a:p>
                  </a:txBody>
                  <a:tcPr/>
                </a:tc>
                <a:extLst>
                  <a:ext uri="{0D108BD9-81ED-4DB2-BD59-A6C34878D82A}">
                    <a16:rowId xmlns:a16="http://schemas.microsoft.com/office/drawing/2014/main" xmlns="" val="3335364248"/>
                  </a:ext>
                </a:extLst>
              </a:tr>
              <a:tr h="370840">
                <a:tc>
                  <a:txBody>
                    <a:bodyPr/>
                    <a:lstStyle/>
                    <a:p>
                      <a:pPr marL="285750" indent="-285750">
                        <a:buFont typeface="Arial" panose="020B0604020202020204" pitchFamily="34" charset="0"/>
                        <a:buChar char="•"/>
                      </a:pPr>
                      <a:r>
                        <a:rPr lang="en-US" dirty="0" smtClean="0"/>
                        <a:t>Withdrawing</a:t>
                      </a:r>
                    </a:p>
                    <a:p>
                      <a:pPr marL="285750" indent="-285750">
                        <a:buFont typeface="Arial" panose="020B0604020202020204" pitchFamily="34" charset="0"/>
                        <a:buChar char="•"/>
                      </a:pPr>
                      <a:r>
                        <a:rPr lang="en-US" dirty="0" smtClean="0"/>
                        <a:t>Fleeing the situation/room</a:t>
                      </a:r>
                    </a:p>
                    <a:p>
                      <a:pPr marL="285750" indent="-285750">
                        <a:buFont typeface="Arial" panose="020B0604020202020204" pitchFamily="34" charset="0"/>
                        <a:buChar char="•"/>
                      </a:pPr>
                      <a:r>
                        <a:rPr lang="en-US" dirty="0" smtClean="0"/>
                        <a:t>Daydreaming</a:t>
                      </a:r>
                    </a:p>
                    <a:p>
                      <a:pPr marL="285750" indent="-285750">
                        <a:buFont typeface="Arial" panose="020B0604020202020204" pitchFamily="34" charset="0"/>
                        <a:buChar char="•"/>
                      </a:pPr>
                      <a:r>
                        <a:rPr lang="en-US" dirty="0" smtClean="0"/>
                        <a:t>Seeming</a:t>
                      </a:r>
                      <a:r>
                        <a:rPr lang="en-US" baseline="0" dirty="0" smtClean="0"/>
                        <a:t> to sleep</a:t>
                      </a:r>
                    </a:p>
                    <a:p>
                      <a:pPr marL="285750" indent="-285750">
                        <a:buFont typeface="Arial" panose="020B0604020202020204" pitchFamily="34" charset="0"/>
                        <a:buChar char="•"/>
                      </a:pPr>
                      <a:r>
                        <a:rPr lang="en-US" baseline="0" dirty="0" smtClean="0"/>
                        <a:t>Avoiding others</a:t>
                      </a:r>
                    </a:p>
                    <a:p>
                      <a:pPr marL="285750" indent="-285750">
                        <a:buFont typeface="Arial" panose="020B0604020202020204" pitchFamily="34" charset="0"/>
                        <a:buChar char="•"/>
                      </a:pPr>
                      <a:r>
                        <a:rPr lang="en-US" baseline="0" dirty="0" smtClean="0"/>
                        <a:t>Hiding or wandering</a:t>
                      </a:r>
                    </a:p>
                    <a:p>
                      <a:pPr marL="285750" indent="-285750">
                        <a:buFont typeface="Arial" panose="020B0604020202020204" pitchFamily="34" charset="0"/>
                        <a:buChar char="•"/>
                      </a:pPr>
                      <a:r>
                        <a:rPr lang="en-US" baseline="0" dirty="0" smtClean="0"/>
                        <a:t>Becoming disengaged</a:t>
                      </a:r>
                      <a:endParaRPr lang="en-US" dirty="0"/>
                    </a:p>
                  </a:txBody>
                  <a:tcPr/>
                </a:tc>
                <a:tc>
                  <a:txBody>
                    <a:bodyPr/>
                    <a:lstStyle/>
                    <a:p>
                      <a:pPr marL="285750" indent="-285750">
                        <a:buFont typeface="Arial" panose="020B0604020202020204" pitchFamily="34" charset="0"/>
                        <a:buChar char="•"/>
                      </a:pPr>
                      <a:r>
                        <a:rPr lang="en-US" dirty="0" smtClean="0"/>
                        <a:t>Acting out</a:t>
                      </a:r>
                    </a:p>
                    <a:p>
                      <a:pPr marL="285750" indent="-285750">
                        <a:buFont typeface="Arial" panose="020B0604020202020204" pitchFamily="34" charset="0"/>
                        <a:buChar char="•"/>
                      </a:pPr>
                      <a:r>
                        <a:rPr lang="en-US" dirty="0" smtClean="0"/>
                        <a:t>Behaving</a:t>
                      </a:r>
                      <a:r>
                        <a:rPr lang="en-US" baseline="0" dirty="0" smtClean="0"/>
                        <a:t> aggressively</a:t>
                      </a:r>
                    </a:p>
                    <a:p>
                      <a:pPr marL="285750" indent="-285750">
                        <a:buFont typeface="Arial" panose="020B0604020202020204" pitchFamily="34" charset="0"/>
                        <a:buChar char="•"/>
                      </a:pPr>
                      <a:r>
                        <a:rPr lang="en-US" baseline="0" dirty="0" smtClean="0"/>
                        <a:t>Acting silly</a:t>
                      </a:r>
                    </a:p>
                    <a:p>
                      <a:pPr marL="285750" indent="-285750">
                        <a:buFont typeface="Arial" panose="020B0604020202020204" pitchFamily="34" charset="0"/>
                        <a:buChar char="•"/>
                      </a:pPr>
                      <a:r>
                        <a:rPr lang="en-US" baseline="0" dirty="0" smtClean="0"/>
                        <a:t>Exhibiting distance</a:t>
                      </a:r>
                    </a:p>
                    <a:p>
                      <a:pPr marL="285750" indent="-285750">
                        <a:buFont typeface="Arial" panose="020B0604020202020204" pitchFamily="34" charset="0"/>
                        <a:buChar char="•"/>
                      </a:pPr>
                      <a:r>
                        <a:rPr lang="en-US" baseline="0" dirty="0" smtClean="0"/>
                        <a:t>Being hyperactive</a:t>
                      </a:r>
                    </a:p>
                    <a:p>
                      <a:pPr marL="285750" indent="-285750">
                        <a:buFont typeface="Arial" panose="020B0604020202020204" pitchFamily="34" charset="0"/>
                        <a:buChar char="•"/>
                      </a:pPr>
                      <a:r>
                        <a:rPr lang="en-US" baseline="0" dirty="0" smtClean="0"/>
                        <a:t>Arguing</a:t>
                      </a:r>
                    </a:p>
                    <a:p>
                      <a:pPr marL="285750" indent="-285750">
                        <a:buFont typeface="Arial" panose="020B0604020202020204" pitchFamily="34" charset="0"/>
                        <a:buChar char="•"/>
                      </a:pPr>
                      <a:r>
                        <a:rPr lang="en-US" baseline="0" dirty="0" smtClean="0"/>
                        <a:t>Screaming/yelling</a:t>
                      </a:r>
                      <a:endParaRPr lang="en-US" dirty="0"/>
                    </a:p>
                  </a:txBody>
                  <a:tcPr/>
                </a:tc>
                <a:tc>
                  <a:txBody>
                    <a:bodyPr/>
                    <a:lstStyle/>
                    <a:p>
                      <a:pPr marL="285750" indent="-285750">
                        <a:buFont typeface="Arial" panose="020B0604020202020204" pitchFamily="34" charset="0"/>
                        <a:buChar char="•"/>
                      </a:pPr>
                      <a:r>
                        <a:rPr lang="en-US" dirty="0" smtClean="0"/>
                        <a:t>Exhibiting</a:t>
                      </a:r>
                      <a:r>
                        <a:rPr lang="en-US" baseline="0" dirty="0" smtClean="0"/>
                        <a:t> numbness</a:t>
                      </a:r>
                    </a:p>
                    <a:p>
                      <a:pPr marL="285750" indent="-285750">
                        <a:buFont typeface="Arial" panose="020B0604020202020204" pitchFamily="34" charset="0"/>
                        <a:buChar char="•"/>
                      </a:pPr>
                      <a:r>
                        <a:rPr lang="en-US" baseline="0" dirty="0" smtClean="0"/>
                        <a:t>Refusing to answer</a:t>
                      </a:r>
                    </a:p>
                    <a:p>
                      <a:pPr marL="285750" indent="-285750">
                        <a:buFont typeface="Arial" panose="020B0604020202020204" pitchFamily="34" charset="0"/>
                        <a:buChar char="•"/>
                      </a:pPr>
                      <a:r>
                        <a:rPr lang="en-US" baseline="0" dirty="0" smtClean="0"/>
                        <a:t>Refusing to get needs met</a:t>
                      </a:r>
                    </a:p>
                    <a:p>
                      <a:pPr marL="285750" indent="-285750">
                        <a:buFont typeface="Arial" panose="020B0604020202020204" pitchFamily="34" charset="0"/>
                        <a:buChar char="•"/>
                      </a:pPr>
                      <a:r>
                        <a:rPr lang="en-US" baseline="0" dirty="0" smtClean="0"/>
                        <a:t>Feeling unable to move or act</a:t>
                      </a:r>
                      <a:endParaRPr lang="en-US" dirty="0"/>
                    </a:p>
                  </a:txBody>
                  <a:tcPr/>
                </a:tc>
                <a:extLst>
                  <a:ext uri="{0D108BD9-81ED-4DB2-BD59-A6C34878D82A}">
                    <a16:rowId xmlns:a16="http://schemas.microsoft.com/office/drawing/2014/main" xmlns="" val="498048176"/>
                  </a:ext>
                </a:extLst>
              </a:tr>
            </a:tbl>
          </a:graphicData>
        </a:graphic>
      </p:graphicFrame>
      <p:sp>
        <p:nvSpPr>
          <p:cNvPr id="7" name="TextBox 6"/>
          <p:cNvSpPr txBox="1"/>
          <p:nvPr/>
        </p:nvSpPr>
        <p:spPr>
          <a:xfrm>
            <a:off x="665019" y="2487927"/>
            <a:ext cx="11230447" cy="830997"/>
          </a:xfrm>
          <a:prstGeom prst="rect">
            <a:avLst/>
          </a:prstGeom>
          <a:noFill/>
        </p:spPr>
        <p:txBody>
          <a:bodyPr wrap="none" rtlCol="0">
            <a:spAutoFit/>
          </a:bodyPr>
          <a:lstStyle/>
          <a:p>
            <a:r>
              <a:rPr lang="en-US" sz="2400" dirty="0" smtClean="0"/>
              <a:t>Please note that this is not a complete list of behaviors.  Additionally, these are examples </a:t>
            </a:r>
          </a:p>
          <a:p>
            <a:r>
              <a:rPr lang="en-US" sz="2400" dirty="0" smtClean="0"/>
              <a:t>of what you may see in </a:t>
            </a:r>
            <a:r>
              <a:rPr lang="en-US" sz="2400" u="sng" dirty="0" smtClean="0"/>
              <a:t>an individual without neurodevelopmental disabilities</a:t>
            </a:r>
            <a:r>
              <a:rPr lang="en-US" sz="2400" dirty="0" smtClean="0"/>
              <a:t>.</a:t>
            </a:r>
            <a:endParaRPr lang="en-US" sz="2400" dirty="0"/>
          </a:p>
        </p:txBody>
      </p:sp>
      <p:sp>
        <p:nvSpPr>
          <p:cNvPr id="8" name="TextBox 7"/>
          <p:cNvSpPr txBox="1"/>
          <p:nvPr/>
        </p:nvSpPr>
        <p:spPr>
          <a:xfrm>
            <a:off x="9144000" y="6353169"/>
            <a:ext cx="2168542" cy="369332"/>
          </a:xfrm>
          <a:prstGeom prst="rect">
            <a:avLst/>
          </a:prstGeom>
          <a:noFill/>
        </p:spPr>
        <p:txBody>
          <a:bodyPr wrap="none" rtlCol="0">
            <a:spAutoFit/>
          </a:bodyPr>
          <a:lstStyle/>
          <a:p>
            <a:r>
              <a:rPr lang="en-US" dirty="0" smtClean="0"/>
              <a:t>(</a:t>
            </a:r>
            <a:r>
              <a:rPr lang="en-US" dirty="0" err="1" smtClean="0"/>
              <a:t>Souers</a:t>
            </a:r>
            <a:r>
              <a:rPr lang="en-US" dirty="0" smtClean="0"/>
              <a:t> &amp; Hall, 2016)</a:t>
            </a:r>
            <a:endParaRPr lang="en-US" dirty="0"/>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586" y="1013247"/>
            <a:ext cx="1780396" cy="1154476"/>
          </a:xfrm>
          <a:prstGeom prst="rect">
            <a:avLst/>
          </a:prstGeom>
        </p:spPr>
      </p:pic>
    </p:spTree>
    <p:extLst>
      <p:ext uri="{BB962C8B-B14F-4D97-AF65-F5344CB8AC3E}">
        <p14:creationId xmlns:p14="http://schemas.microsoft.com/office/powerpoint/2010/main" val="1056103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Beneath the Surface</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888" y="2279129"/>
            <a:ext cx="6770088" cy="4389979"/>
          </a:xfrm>
          <a:prstGeom prst="rect">
            <a:avLst/>
          </a:prstGeom>
        </p:spPr>
      </p:pic>
      <p:sp>
        <p:nvSpPr>
          <p:cNvPr id="5" name="TextBox 4"/>
          <p:cNvSpPr txBox="1"/>
          <p:nvPr/>
        </p:nvSpPr>
        <p:spPr>
          <a:xfrm>
            <a:off x="7652877" y="2826328"/>
            <a:ext cx="1560042" cy="646331"/>
          </a:xfrm>
          <a:prstGeom prst="rect">
            <a:avLst/>
          </a:prstGeom>
          <a:solidFill>
            <a:schemeClr val="accent1">
              <a:lumMod val="60000"/>
              <a:lumOff val="40000"/>
            </a:schemeClr>
          </a:solidFill>
          <a:ln w="28575">
            <a:solidFill>
              <a:schemeClr val="tx1"/>
            </a:solidFill>
          </a:ln>
        </p:spPr>
        <p:txBody>
          <a:bodyPr wrap="none" rtlCol="0">
            <a:spAutoFit/>
          </a:bodyPr>
          <a:lstStyle/>
          <a:p>
            <a:pPr algn="ctr"/>
            <a:r>
              <a:rPr lang="en-US" dirty="0" smtClean="0"/>
              <a:t>Regulation in a</a:t>
            </a:r>
          </a:p>
          <a:p>
            <a:pPr algn="ctr"/>
            <a:r>
              <a:rPr lang="en-US" dirty="0" smtClean="0"/>
              <a:t>Individual</a:t>
            </a:r>
            <a:endParaRPr lang="en-US" dirty="0"/>
          </a:p>
        </p:txBody>
      </p:sp>
      <p:sp>
        <p:nvSpPr>
          <p:cNvPr id="6" name="TextBox 5"/>
          <p:cNvSpPr txBox="1"/>
          <p:nvPr/>
        </p:nvSpPr>
        <p:spPr>
          <a:xfrm>
            <a:off x="3307446" y="4405594"/>
            <a:ext cx="1157689" cy="369332"/>
          </a:xfrm>
          <a:prstGeom prst="rect">
            <a:avLst/>
          </a:prstGeom>
          <a:solidFill>
            <a:schemeClr val="accent1">
              <a:lumMod val="60000"/>
              <a:lumOff val="40000"/>
            </a:schemeClr>
          </a:solidFill>
          <a:ln w="28575">
            <a:solidFill>
              <a:schemeClr val="tx1"/>
            </a:solidFill>
          </a:ln>
        </p:spPr>
        <p:txBody>
          <a:bodyPr wrap="none" rtlCol="0">
            <a:spAutoFit/>
          </a:bodyPr>
          <a:lstStyle/>
          <a:p>
            <a:pPr algn="ctr"/>
            <a:r>
              <a:rPr lang="en-US" dirty="0" smtClean="0"/>
              <a:t>Met needs</a:t>
            </a:r>
            <a:endParaRPr lang="en-US" dirty="0"/>
          </a:p>
        </p:txBody>
      </p:sp>
      <p:sp>
        <p:nvSpPr>
          <p:cNvPr id="7" name="TextBox 6"/>
          <p:cNvSpPr txBox="1"/>
          <p:nvPr/>
        </p:nvSpPr>
        <p:spPr>
          <a:xfrm>
            <a:off x="3307446" y="5060050"/>
            <a:ext cx="1834991" cy="369332"/>
          </a:xfrm>
          <a:prstGeom prst="rect">
            <a:avLst/>
          </a:prstGeom>
          <a:solidFill>
            <a:schemeClr val="accent1">
              <a:lumMod val="60000"/>
              <a:lumOff val="40000"/>
            </a:schemeClr>
          </a:solidFill>
          <a:ln w="28575">
            <a:solidFill>
              <a:schemeClr val="tx1"/>
            </a:solidFill>
          </a:ln>
        </p:spPr>
        <p:txBody>
          <a:bodyPr wrap="none" rtlCol="0">
            <a:spAutoFit/>
          </a:bodyPr>
          <a:lstStyle/>
          <a:p>
            <a:pPr algn="ctr"/>
            <a:r>
              <a:rPr lang="en-US" dirty="0" smtClean="0"/>
              <a:t>Positive emotions</a:t>
            </a:r>
            <a:endParaRPr lang="en-US" dirty="0"/>
          </a:p>
        </p:txBody>
      </p:sp>
      <p:sp>
        <p:nvSpPr>
          <p:cNvPr id="10" name="TextBox 9"/>
          <p:cNvSpPr txBox="1"/>
          <p:nvPr/>
        </p:nvSpPr>
        <p:spPr>
          <a:xfrm>
            <a:off x="5614374" y="3957455"/>
            <a:ext cx="1560364"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Well rested</a:t>
            </a:r>
            <a:endParaRPr lang="en-US" dirty="0"/>
          </a:p>
        </p:txBody>
      </p:sp>
      <p:sp>
        <p:nvSpPr>
          <p:cNvPr id="11" name="TextBox 10"/>
          <p:cNvSpPr txBox="1"/>
          <p:nvPr/>
        </p:nvSpPr>
        <p:spPr>
          <a:xfrm>
            <a:off x="6068256" y="4846718"/>
            <a:ext cx="2157963"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Allergies managed</a:t>
            </a:r>
            <a:endParaRPr lang="en-US" dirty="0"/>
          </a:p>
        </p:txBody>
      </p:sp>
      <p:sp>
        <p:nvSpPr>
          <p:cNvPr id="12" name="TextBox 11"/>
          <p:cNvSpPr txBox="1"/>
          <p:nvPr/>
        </p:nvSpPr>
        <p:spPr>
          <a:xfrm>
            <a:off x="5614374" y="4543298"/>
            <a:ext cx="2794548"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Digestive health in check</a:t>
            </a:r>
            <a:endParaRPr lang="en-US" dirty="0"/>
          </a:p>
        </p:txBody>
      </p:sp>
      <p:sp>
        <p:nvSpPr>
          <p:cNvPr id="14" name="TextBox 13"/>
          <p:cNvSpPr txBox="1"/>
          <p:nvPr/>
        </p:nvSpPr>
        <p:spPr>
          <a:xfrm>
            <a:off x="6026219" y="4220928"/>
            <a:ext cx="2542684"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Nutritional needs met</a:t>
            </a:r>
            <a:endParaRPr lang="en-US" dirty="0"/>
          </a:p>
        </p:txBody>
      </p:sp>
      <p:sp>
        <p:nvSpPr>
          <p:cNvPr id="15" name="TextBox 14"/>
          <p:cNvSpPr txBox="1"/>
          <p:nvPr/>
        </p:nvSpPr>
        <p:spPr>
          <a:xfrm>
            <a:off x="5650027" y="5161932"/>
            <a:ext cx="2467342"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Medications managed</a:t>
            </a:r>
            <a:endParaRPr lang="en-US" dirty="0"/>
          </a:p>
        </p:txBody>
      </p:sp>
      <p:sp>
        <p:nvSpPr>
          <p:cNvPr id="16" name="TextBox 15"/>
          <p:cNvSpPr txBox="1"/>
          <p:nvPr/>
        </p:nvSpPr>
        <p:spPr>
          <a:xfrm>
            <a:off x="6080075" y="5465962"/>
            <a:ext cx="3012684"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Safe people and safe spaces</a:t>
            </a:r>
            <a:endParaRPr lang="en-US" dirty="0"/>
          </a:p>
        </p:txBody>
      </p:sp>
      <p:sp>
        <p:nvSpPr>
          <p:cNvPr id="17" name="TextBox 16"/>
          <p:cNvSpPr txBox="1"/>
          <p:nvPr/>
        </p:nvSpPr>
        <p:spPr>
          <a:xfrm>
            <a:off x="5660511" y="5721797"/>
            <a:ext cx="3274101"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Sensory experiences balanced</a:t>
            </a:r>
            <a:endParaRPr lang="en-US" dirty="0"/>
          </a:p>
        </p:txBody>
      </p:sp>
      <p:sp>
        <p:nvSpPr>
          <p:cNvPr id="18" name="TextBox 17"/>
          <p:cNvSpPr txBox="1"/>
          <p:nvPr/>
        </p:nvSpPr>
        <p:spPr>
          <a:xfrm>
            <a:off x="5692725" y="6268044"/>
            <a:ext cx="3520194"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Developing way to communicate</a:t>
            </a:r>
            <a:endParaRPr lang="en-US" dirty="0"/>
          </a:p>
        </p:txBody>
      </p:sp>
      <p:sp>
        <p:nvSpPr>
          <p:cNvPr id="19" name="TextBox 18"/>
          <p:cNvSpPr txBox="1"/>
          <p:nvPr/>
        </p:nvSpPr>
        <p:spPr>
          <a:xfrm>
            <a:off x="6076115" y="6016283"/>
            <a:ext cx="3469861"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Established and familiar routines</a:t>
            </a:r>
            <a:endParaRPr lang="en-US" dirty="0"/>
          </a:p>
        </p:txBody>
      </p:sp>
    </p:spTree>
    <p:extLst>
      <p:ext uri="{BB962C8B-B14F-4D97-AF65-F5344CB8AC3E}">
        <p14:creationId xmlns:p14="http://schemas.microsoft.com/office/powerpoint/2010/main" val="473874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TM10001115[[fn=Parcel]]</Template>
  <TotalTime>7896</TotalTime>
  <Words>1789</Words>
  <Application>Microsoft Office PowerPoint</Application>
  <PresentationFormat>Custom</PresentationFormat>
  <Paragraphs>208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Parcel</vt:lpstr>
      <vt:lpstr>Self-Regulation: An individualized Journey</vt:lpstr>
      <vt:lpstr>objectives</vt:lpstr>
      <vt:lpstr>Anxiety</vt:lpstr>
      <vt:lpstr>Uncertainty Intolerance</vt:lpstr>
      <vt:lpstr>Emotional Regulation</vt:lpstr>
      <vt:lpstr>Beneath the surface</vt:lpstr>
      <vt:lpstr>Beneath the surface</vt:lpstr>
      <vt:lpstr>Flight-Fight-Freeze</vt:lpstr>
      <vt:lpstr>Beneath the Surface</vt:lpstr>
      <vt:lpstr>Highlighting Some of  Maslow’s Hierarchy of Needs</vt:lpstr>
      <vt:lpstr>Questions to Ask Related to Maslow’s Heirarchy of Needs</vt:lpstr>
      <vt:lpstr>Communication is key!</vt:lpstr>
      <vt:lpstr>PowerPoint Presentation</vt:lpstr>
      <vt:lpstr>Communication with Caregivers</vt:lpstr>
      <vt:lpstr>Be Encouraging and Supportive</vt:lpstr>
      <vt:lpstr>Linguistic Level</vt:lpstr>
      <vt:lpstr>Uncertainty Intolerance</vt:lpstr>
      <vt:lpstr>Present Clear Expectations</vt:lpstr>
      <vt:lpstr>Present Clear Expectations</vt:lpstr>
      <vt:lpstr>Intersperse Easier Tasks into the Session </vt:lpstr>
      <vt:lpstr>Intersperse Motivating Activities  into the Day</vt:lpstr>
      <vt:lpstr>Consider Sensory Needs  of the individual</vt:lpstr>
      <vt:lpstr> Again: relationship Matters!</vt:lpstr>
      <vt:lpstr>The failure to imagine how the world is Experienced by Autistic people creates a faulty attribution of inappropriate Emotionality. -Bervoets et al (2021)</vt:lpstr>
      <vt:lpstr>Interoceptive awareness</vt:lpstr>
      <vt:lpstr>Systems for Emotional Regulation</vt:lpstr>
      <vt:lpstr>ADOpting a System</vt:lpstr>
      <vt:lpstr>ADOpting a System</vt:lpstr>
      <vt:lpstr>References </vt:lpstr>
      <vt:lpstr>References</vt:lpstr>
    </vt:vector>
  </TitlesOfParts>
  <Company>University of Wisconsin - 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MARY DELSANDRO</dc:creator>
  <cp:lastModifiedBy>Erin</cp:lastModifiedBy>
  <cp:revision>58</cp:revision>
  <dcterms:created xsi:type="dcterms:W3CDTF">2021-10-29T22:15:11Z</dcterms:created>
  <dcterms:modified xsi:type="dcterms:W3CDTF">2021-11-04T14:15:51Z</dcterms:modified>
</cp:coreProperties>
</file>